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handoutMasterIdLst>
    <p:handoutMasterId r:id="rId72"/>
  </p:handoutMasterIdLst>
  <p:sldIdLst>
    <p:sldId id="256" r:id="rId2"/>
    <p:sldId id="452" r:id="rId3"/>
    <p:sldId id="448" r:id="rId4"/>
    <p:sldId id="259" r:id="rId5"/>
    <p:sldId id="443" r:id="rId6"/>
    <p:sldId id="422" r:id="rId7"/>
    <p:sldId id="492" r:id="rId8"/>
    <p:sldId id="261" r:id="rId9"/>
    <p:sldId id="263" r:id="rId10"/>
    <p:sldId id="509" r:id="rId11"/>
    <p:sldId id="511" r:id="rId12"/>
    <p:sldId id="514" r:id="rId13"/>
    <p:sldId id="516" r:id="rId14"/>
    <p:sldId id="609" r:id="rId15"/>
    <p:sldId id="518" r:id="rId16"/>
    <p:sldId id="517" r:id="rId17"/>
    <p:sldId id="525" r:id="rId18"/>
    <p:sldId id="534" r:id="rId19"/>
    <p:sldId id="520" r:id="rId20"/>
    <p:sldId id="526" r:id="rId21"/>
    <p:sldId id="521" r:id="rId22"/>
    <p:sldId id="522" r:id="rId23"/>
    <p:sldId id="523" r:id="rId24"/>
    <p:sldId id="524" r:id="rId25"/>
    <p:sldId id="527" r:id="rId26"/>
    <p:sldId id="529" r:id="rId27"/>
    <p:sldId id="531" r:id="rId28"/>
    <p:sldId id="563" r:id="rId29"/>
    <p:sldId id="564" r:id="rId30"/>
    <p:sldId id="533" r:id="rId31"/>
    <p:sldId id="536" r:id="rId32"/>
    <p:sldId id="537" r:id="rId33"/>
    <p:sldId id="538" r:id="rId34"/>
    <p:sldId id="542" r:id="rId35"/>
    <p:sldId id="544" r:id="rId36"/>
    <p:sldId id="555" r:id="rId37"/>
    <p:sldId id="556" r:id="rId38"/>
    <p:sldId id="557" r:id="rId39"/>
    <p:sldId id="558" r:id="rId40"/>
    <p:sldId id="559" r:id="rId41"/>
    <p:sldId id="568" r:id="rId42"/>
    <p:sldId id="571" r:id="rId43"/>
    <p:sldId id="572" r:id="rId44"/>
    <p:sldId id="573" r:id="rId45"/>
    <p:sldId id="575" r:id="rId46"/>
    <p:sldId id="576" r:id="rId47"/>
    <p:sldId id="577" r:id="rId48"/>
    <p:sldId id="578" r:id="rId49"/>
    <p:sldId id="579" r:id="rId50"/>
    <p:sldId id="580" r:id="rId51"/>
    <p:sldId id="581" r:id="rId52"/>
    <p:sldId id="582" r:id="rId53"/>
    <p:sldId id="583" r:id="rId54"/>
    <p:sldId id="584" r:id="rId55"/>
    <p:sldId id="585" r:id="rId56"/>
    <p:sldId id="587" r:id="rId57"/>
    <p:sldId id="589" r:id="rId58"/>
    <p:sldId id="590" r:id="rId59"/>
    <p:sldId id="592" r:id="rId60"/>
    <p:sldId id="594" r:id="rId61"/>
    <p:sldId id="595" r:id="rId62"/>
    <p:sldId id="598" r:id="rId63"/>
    <p:sldId id="599" r:id="rId64"/>
    <p:sldId id="600" r:id="rId65"/>
    <p:sldId id="603" r:id="rId66"/>
    <p:sldId id="604" r:id="rId67"/>
    <p:sldId id="605" r:id="rId68"/>
    <p:sldId id="606" r:id="rId69"/>
    <p:sldId id="608" r:id="rId70"/>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FFFFF"/>
    <a:srgbClr val="FF7E7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92" autoAdjust="0"/>
    <p:restoredTop sz="96327" autoAdjust="0"/>
  </p:normalViewPr>
  <p:slideViewPr>
    <p:cSldViewPr snapToGrid="0" snapToObjects="1">
      <p:cViewPr>
        <p:scale>
          <a:sx n="136" d="100"/>
          <a:sy n="136" d="100"/>
        </p:scale>
        <p:origin x="1288" y="-88"/>
      </p:cViewPr>
      <p:guideLst>
        <p:guide orient="horz" pos="2160"/>
        <p:guide pos="2880"/>
      </p:guideLst>
    </p:cSldViewPr>
  </p:slideViewPr>
  <p:outlineViewPr>
    <p:cViewPr>
      <p:scale>
        <a:sx n="33" d="100"/>
        <a:sy n="33" d="100"/>
      </p:scale>
      <p:origin x="0" y="47144"/>
    </p:cViewPr>
  </p:outlineViewPr>
  <p:notesTextViewPr>
    <p:cViewPr>
      <p:scale>
        <a:sx n="85" d="100"/>
        <a:sy n="8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B8101E-06C2-3A43-8B95-E12637352F80}" type="datetimeFigureOut">
              <a:rPr kumimoji="1" lang="ja-JP" altLang="en-US" smtClean="0"/>
              <a:t>2024/12/8</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70D23BA-48FF-9B42-BA81-6461B45F371D}" type="slidenum">
              <a:rPr kumimoji="1" lang="ja-JP" altLang="en-US" smtClean="0"/>
              <a:t>‹#›</a:t>
            </a:fld>
            <a:endParaRPr kumimoji="1" lang="ja-JP" altLang="en-US"/>
          </a:p>
        </p:txBody>
      </p:sp>
    </p:spTree>
    <p:extLst>
      <p:ext uri="{BB962C8B-B14F-4D97-AF65-F5344CB8AC3E}">
        <p14:creationId xmlns:p14="http://schemas.microsoft.com/office/powerpoint/2010/main" val="40304707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113FF9-AA48-B24C-BEDF-6C121E619639}" type="datetimeFigureOut">
              <a:rPr kumimoji="1" lang="ja-JP" altLang="en-US" smtClean="0"/>
              <a:t>2024/12/8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A03B16-1EFC-CE47-A678-EFDE3DEC7750}" type="slidenum">
              <a:rPr kumimoji="1" lang="ja-JP" altLang="en-US" smtClean="0"/>
              <a:t>‹#›</a:t>
            </a:fld>
            <a:endParaRPr kumimoji="1" lang="ja-JP" altLang="en-US"/>
          </a:p>
        </p:txBody>
      </p:sp>
    </p:spTree>
    <p:extLst>
      <p:ext uri="{BB962C8B-B14F-4D97-AF65-F5344CB8AC3E}">
        <p14:creationId xmlns:p14="http://schemas.microsoft.com/office/powerpoint/2010/main" val="216710822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mailto:satoh@mw.k.u-tokyo.ac.jp"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Examples of output</a:t>
            </a:r>
          </a:p>
          <a:p>
            <a:r>
              <a:rPr kumimoji="1" lang="ja-JP" altLang="en-US" dirty="0"/>
              <a:t>・各</a:t>
            </a:r>
            <a:r>
              <a:rPr kumimoji="1" lang="en-US" altLang="ja-JP" dirty="0"/>
              <a:t>OTU</a:t>
            </a:r>
            <a:r>
              <a:rPr kumimoji="1" lang="ja-JP" altLang="en-US" dirty="0"/>
              <a:t>に対応するヒートマップを２次元的に配置することもできます。</a:t>
            </a:r>
          </a:p>
        </p:txBody>
      </p:sp>
      <p:sp>
        <p:nvSpPr>
          <p:cNvPr id="4" name="スライド番号プレースホルダー 3"/>
          <p:cNvSpPr>
            <a:spLocks noGrp="1"/>
          </p:cNvSpPr>
          <p:nvPr>
            <p:ph type="sldNum" sz="quarter" idx="10"/>
          </p:nvPr>
        </p:nvSpPr>
        <p:spPr/>
        <p:txBody>
          <a:bodyPr/>
          <a:lstStyle/>
          <a:p>
            <a:fld id="{AB96A9CE-5503-8843-B693-E52893491417}" type="slidenum">
              <a:rPr kumimoji="1" lang="ja-JP" altLang="en-US" smtClean="0"/>
              <a:t>4</a:t>
            </a:fld>
            <a:endParaRPr kumimoji="1" lang="ja-JP" altLang="en-US"/>
          </a:p>
        </p:txBody>
      </p:sp>
    </p:spTree>
    <p:extLst>
      <p:ext uri="{BB962C8B-B14F-4D97-AF65-F5344CB8AC3E}">
        <p14:creationId xmlns:p14="http://schemas.microsoft.com/office/powerpoint/2010/main" val="3351397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これらは</a:t>
            </a:r>
            <a:r>
              <a:rPr kumimoji="1" lang="en-US" altLang="ja-JP" dirty="0"/>
              <a:t>R</a:t>
            </a:r>
            <a:r>
              <a:rPr kumimoji="1" lang="ja-JP" altLang="en-US" dirty="0"/>
              <a:t>を用いて作成した棒グラフと信頼区間グラフです。</a:t>
            </a:r>
          </a:p>
        </p:txBody>
      </p:sp>
      <p:sp>
        <p:nvSpPr>
          <p:cNvPr id="4" name="スライド番号プレースホルダー 3"/>
          <p:cNvSpPr>
            <a:spLocks noGrp="1"/>
          </p:cNvSpPr>
          <p:nvPr>
            <p:ph type="sldNum" sz="quarter" idx="10"/>
          </p:nvPr>
        </p:nvSpPr>
        <p:spPr/>
        <p:txBody>
          <a:bodyPr/>
          <a:lstStyle/>
          <a:p>
            <a:fld id="{42A03B16-1EFC-CE47-A678-EFDE3DEC7750}" type="slidenum">
              <a:rPr kumimoji="1" lang="ja-JP" altLang="en-US" smtClean="0"/>
              <a:t>6</a:t>
            </a:fld>
            <a:endParaRPr kumimoji="1" lang="ja-JP" altLang="en-US"/>
          </a:p>
        </p:txBody>
      </p:sp>
    </p:spTree>
    <p:extLst>
      <p:ext uri="{BB962C8B-B14F-4D97-AF65-F5344CB8AC3E}">
        <p14:creationId xmlns:p14="http://schemas.microsoft.com/office/powerpoint/2010/main" val="987086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これらは</a:t>
            </a:r>
            <a:r>
              <a:rPr kumimoji="1" lang="en-US" altLang="ja-JP" dirty="0"/>
              <a:t>R</a:t>
            </a:r>
            <a:r>
              <a:rPr kumimoji="1" lang="ja-JP" altLang="en-US" dirty="0"/>
              <a:t>を用いて作成した棒グラフと信頼区間グラフです。</a:t>
            </a:r>
          </a:p>
        </p:txBody>
      </p:sp>
      <p:sp>
        <p:nvSpPr>
          <p:cNvPr id="4" name="スライド番号プレースホルダー 3"/>
          <p:cNvSpPr>
            <a:spLocks noGrp="1"/>
          </p:cNvSpPr>
          <p:nvPr>
            <p:ph type="sldNum" sz="quarter" idx="10"/>
          </p:nvPr>
        </p:nvSpPr>
        <p:spPr/>
        <p:txBody>
          <a:bodyPr/>
          <a:lstStyle/>
          <a:p>
            <a:fld id="{42A03B16-1EFC-CE47-A678-EFDE3DEC7750}" type="slidenum">
              <a:rPr kumimoji="1" lang="ja-JP" altLang="en-US" smtClean="0"/>
              <a:t>7</a:t>
            </a:fld>
            <a:endParaRPr kumimoji="1" lang="ja-JP" altLang="en-US"/>
          </a:p>
        </p:txBody>
      </p:sp>
    </p:spTree>
    <p:extLst>
      <p:ext uri="{BB962C8B-B14F-4D97-AF65-F5344CB8AC3E}">
        <p14:creationId xmlns:p14="http://schemas.microsoft.com/office/powerpoint/2010/main" val="987086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aseline="0" dirty="0"/>
              <a:t>必要なハードウェア、ソフトウェア</a:t>
            </a:r>
            <a:endParaRPr kumimoji="1" lang="en-US" altLang="ja-JP" baseline="0" dirty="0"/>
          </a:p>
          <a:p>
            <a:r>
              <a:rPr kumimoji="1" lang="ja-JP" altLang="en-US" baseline="0" dirty="0"/>
              <a:t>・</a:t>
            </a:r>
            <a:r>
              <a:rPr kumimoji="1" lang="en-US" altLang="ja-JP" baseline="0" dirty="0" err="1"/>
              <a:t>MacOSX</a:t>
            </a:r>
            <a:r>
              <a:rPr kumimoji="1" lang="en-US" altLang="ja-JP" baseline="0" dirty="0"/>
              <a:t> (10.6</a:t>
            </a:r>
            <a:r>
              <a:rPr kumimoji="1" lang="ja-JP" altLang="en-US" baseline="0" dirty="0"/>
              <a:t>以上）</a:t>
            </a:r>
            <a:endParaRPr kumimoji="1" lang="en-US" altLang="ja-JP" baseline="0" dirty="0"/>
          </a:p>
          <a:p>
            <a:r>
              <a:rPr kumimoji="1" lang="ja-JP" altLang="en-US" baseline="0" dirty="0"/>
              <a:t>・</a:t>
            </a:r>
            <a:r>
              <a:rPr kumimoji="1" lang="en-US" altLang="ja-JP" baseline="0" dirty="0"/>
              <a:t>FileMaker Pro (V12 or higher)</a:t>
            </a:r>
          </a:p>
          <a:p>
            <a:r>
              <a:rPr kumimoji="1" lang="ja-JP" altLang="en-US" baseline="0" dirty="0"/>
              <a:t>・</a:t>
            </a:r>
            <a:r>
              <a:rPr kumimoji="1" lang="en-US" altLang="ja-JP" baseline="0" dirty="0"/>
              <a:t>QIIME</a:t>
            </a:r>
            <a:r>
              <a:rPr kumimoji="1" lang="ja-JP" altLang="en-US" baseline="0" dirty="0"/>
              <a:t>（あるいはむしろ、その</a:t>
            </a:r>
            <a:r>
              <a:rPr kumimoji="1" lang="en-US" altLang="ja-JP" baseline="0" dirty="0"/>
              <a:t>Mac</a:t>
            </a:r>
            <a:r>
              <a:rPr kumimoji="1" lang="ja-JP" altLang="en-US" baseline="0" dirty="0"/>
              <a:t>版である</a:t>
            </a:r>
            <a:r>
              <a:rPr kumimoji="1" lang="en-US" altLang="ja-JP" baseline="0" dirty="0" err="1"/>
              <a:t>MacQIIME</a:t>
            </a:r>
            <a:r>
              <a:rPr kumimoji="1" lang="ja-JP" altLang="en-US" baseline="0" dirty="0"/>
              <a:t>）</a:t>
            </a:r>
            <a:endParaRPr kumimoji="1" lang="en-US" altLang="ja-JP" baseline="0" dirty="0"/>
          </a:p>
          <a:p>
            <a:r>
              <a:rPr kumimoji="1" lang="ja-JP" altLang="en-US" baseline="0" dirty="0"/>
              <a:t>あった方がよいソフトウェア</a:t>
            </a:r>
            <a:endParaRPr kumimoji="1" lang="en-US" altLang="ja-JP" baseline="0" dirty="0"/>
          </a:p>
          <a:p>
            <a:r>
              <a:rPr kumimoji="1" lang="ja-JP" altLang="en-US" baseline="0" dirty="0"/>
              <a:t>・</a:t>
            </a:r>
            <a:r>
              <a:rPr kumimoji="1" lang="en-US" altLang="ja-JP" baseline="0" dirty="0"/>
              <a:t>R</a:t>
            </a:r>
          </a:p>
          <a:p>
            <a:r>
              <a:rPr kumimoji="1" lang="ja-JP" altLang="en-US" baseline="0" dirty="0"/>
              <a:t>・</a:t>
            </a:r>
            <a:r>
              <a:rPr kumimoji="1" lang="en-US" altLang="ja-JP" baseline="0" dirty="0"/>
              <a:t>MEGA</a:t>
            </a:r>
          </a:p>
        </p:txBody>
      </p:sp>
      <p:sp>
        <p:nvSpPr>
          <p:cNvPr id="4" name="スライド番号プレースホルダー 3"/>
          <p:cNvSpPr>
            <a:spLocks noGrp="1"/>
          </p:cNvSpPr>
          <p:nvPr>
            <p:ph type="sldNum" sz="quarter" idx="10"/>
          </p:nvPr>
        </p:nvSpPr>
        <p:spPr/>
        <p:txBody>
          <a:bodyPr/>
          <a:lstStyle/>
          <a:p>
            <a:fld id="{AB96A9CE-5503-8843-B693-E52893491417}" type="slidenum">
              <a:rPr kumimoji="1" lang="ja-JP" altLang="en-US" smtClean="0"/>
              <a:t>8</a:t>
            </a:fld>
            <a:endParaRPr kumimoji="1" lang="ja-JP" altLang="en-US"/>
          </a:p>
        </p:txBody>
      </p:sp>
    </p:spTree>
    <p:extLst>
      <p:ext uri="{BB962C8B-B14F-4D97-AF65-F5344CB8AC3E}">
        <p14:creationId xmlns:p14="http://schemas.microsoft.com/office/powerpoint/2010/main" val="3738584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err="1"/>
              <a:t>OTUMAMi</a:t>
            </a:r>
            <a:r>
              <a:rPr kumimoji="1" lang="ja-JP" altLang="en-US" dirty="0"/>
              <a:t>に関する質問、お問い合わせ、ご要望は、</a:t>
            </a:r>
            <a:r>
              <a:rPr lang="en-US" altLang="ja-JP" dirty="0">
                <a:hlinkClick r:id="rId3"/>
              </a:rPr>
              <a:t>satoh@mw.k.u-tokyo.ac.jp</a:t>
            </a:r>
            <a:r>
              <a:rPr lang="en-US" altLang="ja-JP" dirty="0"/>
              <a:t> </a:t>
            </a:r>
            <a:r>
              <a:rPr lang="ja-JP" altLang="en-US" dirty="0"/>
              <a:t>（佐藤弘泰）までお願いします。</a:t>
            </a:r>
            <a:endParaRPr lang="en-US" altLang="ja-JP" dirty="0"/>
          </a:p>
          <a:p>
            <a:endParaRPr kumimoji="1" lang="en-US" altLang="ja-JP" dirty="0"/>
          </a:p>
          <a:p>
            <a:r>
              <a:rPr kumimoji="1" lang="ja-JP" altLang="en-US" dirty="0"/>
              <a:t>また、</a:t>
            </a:r>
            <a:r>
              <a:rPr kumimoji="1" lang="en-US" altLang="ja-JP" dirty="0" err="1"/>
              <a:t>OTUMAMi</a:t>
            </a:r>
            <a:r>
              <a:rPr kumimoji="1" lang="ja-JP" altLang="en-US" dirty="0"/>
              <a:t>を使用することによって発生したいかなる損失に対しても、責任を負いかねますので、その旨ご承知置きください。</a:t>
            </a:r>
            <a:endParaRPr kumimoji="1" lang="en-US" altLang="ja-JP" dirty="0"/>
          </a:p>
          <a:p>
            <a:endParaRPr kumimoji="1" lang="en-US" altLang="ja-JP" dirty="0"/>
          </a:p>
          <a:p>
            <a:r>
              <a:rPr kumimoji="1" lang="en-US" altLang="ja-JP" dirty="0" err="1"/>
              <a:t>OTUMAMi</a:t>
            </a:r>
            <a:r>
              <a:rPr kumimoji="1" lang="ja-JP" altLang="en-US" dirty="0"/>
              <a:t>は一部のページについてはレイアウトを自由に変更できるような仕様になっていますが、データベースの構造そのものはパスワードによって保護しています。公開してもよいのではありますが、セキュリティ上の問題が発生し得ることを懸念しているためです。</a:t>
            </a:r>
          </a:p>
        </p:txBody>
      </p:sp>
      <p:sp>
        <p:nvSpPr>
          <p:cNvPr id="4" name="スライド番号プレースホルダー 3"/>
          <p:cNvSpPr>
            <a:spLocks noGrp="1"/>
          </p:cNvSpPr>
          <p:nvPr>
            <p:ph type="sldNum" sz="quarter" idx="10"/>
          </p:nvPr>
        </p:nvSpPr>
        <p:spPr/>
        <p:txBody>
          <a:bodyPr/>
          <a:lstStyle/>
          <a:p>
            <a:fld id="{AB96A9CE-5503-8843-B693-E52893491417}" type="slidenum">
              <a:rPr kumimoji="1" lang="ja-JP" altLang="en-US" smtClean="0"/>
              <a:t>9</a:t>
            </a:fld>
            <a:endParaRPr kumimoji="1" lang="ja-JP" altLang="en-US"/>
          </a:p>
        </p:txBody>
      </p:sp>
    </p:spTree>
    <p:extLst>
      <p:ext uri="{BB962C8B-B14F-4D97-AF65-F5344CB8AC3E}">
        <p14:creationId xmlns:p14="http://schemas.microsoft.com/office/powerpoint/2010/main" val="3955841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7E88B5E0-F9C3-2241-9059-C54BFC52CF5B}" type="datetime1">
              <a:rPr kumimoji="1" lang="ja-JP" altLang="en-US" smtClean="0"/>
              <a:t>2024/12/8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963751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9C6AE9C-CF91-984E-9B49-4F268A2F2F65}" type="datetime1">
              <a:rPr kumimoji="1" lang="ja-JP" altLang="en-US" smtClean="0"/>
              <a:t>2024/12/8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2965435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576D3EF-BF9F-4642-B3AB-BB974C65E943}" type="datetime1">
              <a:rPr kumimoji="1" lang="ja-JP" altLang="en-US" smtClean="0"/>
              <a:t>2024/12/8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2089775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B2CA363-BA67-3547-B062-BF589088B448}" type="datetime1">
              <a:rPr kumimoji="1" lang="ja-JP" altLang="en-US" smtClean="0"/>
              <a:t>2024/12/8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3310810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974D59F8-21D3-F946-B60A-45F6B6D22242}" type="datetime1">
              <a:rPr kumimoji="1" lang="ja-JP" altLang="en-US" smtClean="0"/>
              <a:t>2024/12/8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3213258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3867FDA7-5B9F-9240-9852-03A045A1111F}" type="datetime1">
              <a:rPr kumimoji="1" lang="ja-JP" altLang="en-US" smtClean="0"/>
              <a:t>2024/12/8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2848858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5F49AB97-77C3-434A-A5AE-64F9DF841FC8}" type="datetime1">
              <a:rPr kumimoji="1" lang="ja-JP" altLang="en-US" smtClean="0"/>
              <a:t>2024/12/8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183328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AD95987E-77C4-DD43-81C8-01EF22257979}" type="datetime1">
              <a:rPr kumimoji="1" lang="ja-JP" altLang="en-US" smtClean="0"/>
              <a:t>2024/12/8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3207711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78D086C8-A855-E94C-8663-79083AA11FD1}" type="datetime1">
              <a:rPr kumimoji="1" lang="ja-JP" altLang="en-US" smtClean="0"/>
              <a:t>2024/12/8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2518572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123B699-EAB3-6948-AC71-D47B03E90AAC}" type="datetime1">
              <a:rPr kumimoji="1" lang="ja-JP" altLang="en-US" smtClean="0"/>
              <a:t>2024/12/8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3806871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826C321F-A8A0-BD47-B4AC-DFA0B891F1AF}" type="datetime1">
              <a:rPr kumimoji="1" lang="ja-JP" altLang="en-US" smtClean="0"/>
              <a:t>2024/12/8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1201398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C5B64A-D68C-F74C-A574-256AA5E7905B}" type="datetime1">
              <a:rPr kumimoji="1" lang="ja-JP" altLang="en-US" smtClean="0"/>
              <a:t>2024/12/8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5343EA-DF82-7B46-B82A-D3E5BD486EE3}" type="slidenum">
              <a:rPr kumimoji="1" lang="ja-JP" altLang="en-US" smtClean="0"/>
              <a:t>‹#›</a:t>
            </a:fld>
            <a:endParaRPr kumimoji="1" lang="ja-JP" altLang="en-US"/>
          </a:p>
        </p:txBody>
      </p:sp>
    </p:spTree>
    <p:extLst>
      <p:ext uri="{BB962C8B-B14F-4D97-AF65-F5344CB8AC3E}">
        <p14:creationId xmlns:p14="http://schemas.microsoft.com/office/powerpoint/2010/main" val="400151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hyperlink" Target="http://www.r-project.or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satoh@mw.k.u-tokyo.ac.jp"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kumimoji="1" lang="en-US" altLang="ja-JP" sz="8900" dirty="0" err="1">
                <a:solidFill>
                  <a:srgbClr val="FF7E79"/>
                </a:solidFill>
                <a:latin typeface="Osaka" panose="020B0600000000000000" pitchFamily="34" charset="-128"/>
                <a:ea typeface="Osaka" panose="020B0600000000000000" pitchFamily="34" charset="-128"/>
              </a:rPr>
              <a:t>OTUMAMiII</a:t>
            </a:r>
            <a:r>
              <a:rPr kumimoji="1" lang="en-US" altLang="ja-JP" sz="8900" dirty="0">
                <a:solidFill>
                  <a:srgbClr val="FF7E79"/>
                </a:solidFill>
                <a:latin typeface="Osaka" panose="020B0600000000000000" pitchFamily="34" charset="-128"/>
                <a:ea typeface="Osaka" panose="020B0600000000000000" pitchFamily="34" charset="-128"/>
              </a:rPr>
              <a:t> </a:t>
            </a:r>
            <a:r>
              <a:rPr kumimoji="1" lang="en-US" altLang="ja-JP" sz="6700" dirty="0">
                <a:solidFill>
                  <a:srgbClr val="FF7E79"/>
                </a:solidFill>
                <a:latin typeface="Osaka" panose="020B0600000000000000" pitchFamily="34" charset="-128"/>
                <a:ea typeface="Osaka" panose="020B0600000000000000" pitchFamily="34" charset="-128"/>
              </a:rPr>
              <a:t>V1.0</a:t>
            </a:r>
            <a:r>
              <a:rPr kumimoji="1" lang="en-US" altLang="ja-JP" sz="8900" dirty="0">
                <a:latin typeface="Osaka" panose="020B0600000000000000" pitchFamily="34" charset="-128"/>
                <a:ea typeface="Osaka" panose="020B0600000000000000" pitchFamily="34" charset="-128"/>
              </a:rPr>
              <a:t> </a:t>
            </a:r>
            <a:r>
              <a:rPr kumimoji="1" lang="en-US" altLang="ja-JP" dirty="0">
                <a:latin typeface="Osaka" panose="020B0600000000000000" pitchFamily="34" charset="-128"/>
                <a:ea typeface="Osaka" panose="020B0600000000000000" pitchFamily="34" charset="-128"/>
              </a:rPr>
              <a:t>	</a:t>
            </a:r>
            <a:br>
              <a:rPr kumimoji="1" lang="en-US" altLang="ja-JP" dirty="0">
                <a:latin typeface="Osaka" panose="020B0600000000000000" pitchFamily="34" charset="-128"/>
                <a:ea typeface="Osaka" panose="020B0600000000000000" pitchFamily="34" charset="-128"/>
              </a:rPr>
            </a:br>
            <a:r>
              <a:rPr kumimoji="1" lang="en-US" altLang="ja-JP" dirty="0">
                <a:latin typeface="Osaka" panose="020B0600000000000000" pitchFamily="34" charset="-128"/>
                <a:ea typeface="Osaka" panose="020B0600000000000000" pitchFamily="34" charset="-128"/>
              </a:rPr>
              <a:t>Tutorial</a:t>
            </a:r>
            <a:br>
              <a:rPr kumimoji="1" lang="en-US" altLang="ja-JP" dirty="0">
                <a:latin typeface="Osaka" panose="020B0600000000000000" pitchFamily="34" charset="-128"/>
                <a:ea typeface="Osaka" panose="020B0600000000000000" pitchFamily="34" charset="-128"/>
              </a:rPr>
            </a:br>
            <a:r>
              <a:rPr lang="en-US" altLang="ja-JP" dirty="0">
                <a:latin typeface="Osaka" panose="020B0600000000000000" pitchFamily="34" charset="-128"/>
                <a:ea typeface="Osaka" panose="020B0600000000000000" pitchFamily="34" charset="-128"/>
              </a:rPr>
              <a:t>Dec.8</a:t>
            </a:r>
            <a:r>
              <a:rPr lang="en-US" altLang="ja-JP" sz="3600" dirty="0">
                <a:latin typeface="Osaka" panose="020B0600000000000000" pitchFamily="34" charset="-128"/>
                <a:ea typeface="Osaka" panose="020B0600000000000000" pitchFamily="34" charset="-128"/>
              </a:rPr>
              <a:t>, </a:t>
            </a:r>
            <a:r>
              <a:rPr lang="en-US" altLang="ja-JP" dirty="0">
                <a:latin typeface="Osaka" panose="020B0600000000000000" pitchFamily="34" charset="-128"/>
                <a:ea typeface="Osaka" panose="020B0600000000000000" pitchFamily="34" charset="-128"/>
              </a:rPr>
              <a:t>2024</a:t>
            </a:r>
            <a:br>
              <a:rPr lang="en-US" altLang="ja-JP" dirty="0">
                <a:latin typeface="Osaka" panose="020B0600000000000000" pitchFamily="34" charset="-128"/>
                <a:ea typeface="Osaka" panose="020B0600000000000000" pitchFamily="34" charset="-128"/>
              </a:rPr>
            </a:br>
            <a:r>
              <a:rPr lang="en-US" altLang="ja-JP" sz="4000" dirty="0">
                <a:latin typeface="Osaka" panose="020B0600000000000000" pitchFamily="34" charset="-128"/>
                <a:ea typeface="Osaka" panose="020B0600000000000000" pitchFamily="34" charset="-128"/>
              </a:rPr>
              <a:t>Hiroyasu Satoh</a:t>
            </a:r>
            <a:endParaRPr kumimoji="1" lang="ja-JP" altLang="en-US" sz="4000" dirty="0">
              <a:latin typeface="Osaka" panose="020B0600000000000000" pitchFamily="34" charset="-128"/>
              <a:ea typeface="Osaka" panose="020B0600000000000000" pitchFamily="34" charset="-128"/>
            </a:endParaRPr>
          </a:p>
        </p:txBody>
      </p:sp>
      <p:sp>
        <p:nvSpPr>
          <p:cNvPr id="5" name="スライド番号プレースホルダー 4"/>
          <p:cNvSpPr>
            <a:spLocks noGrp="1"/>
          </p:cNvSpPr>
          <p:nvPr>
            <p:ph type="sldNum" sz="quarter" idx="12"/>
          </p:nvPr>
        </p:nvSpPr>
        <p:spPr/>
        <p:txBody>
          <a:bodyPr/>
          <a:lstStyle/>
          <a:p>
            <a:fld id="{425343EA-DF82-7B46-B82A-D3E5BD486EE3}" type="slidenum">
              <a:rPr kumimoji="1" lang="ja-JP" altLang="en-US" smtClean="0"/>
              <a:t>1</a:t>
            </a:fld>
            <a:endParaRPr kumimoji="1" lang="ja-JP" altLang="en-US"/>
          </a:p>
        </p:txBody>
      </p:sp>
    </p:spTree>
    <p:extLst>
      <p:ext uri="{BB962C8B-B14F-4D97-AF65-F5344CB8AC3E}">
        <p14:creationId xmlns:p14="http://schemas.microsoft.com/office/powerpoint/2010/main" val="2216953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476374"/>
          </a:xfrm>
        </p:spPr>
        <p:txBody>
          <a:bodyPr>
            <a:normAutofit/>
          </a:bodyPr>
          <a:lstStyle/>
          <a:p>
            <a:r>
              <a:rPr lang="en-US" altLang="ja-JP" sz="5400" dirty="0"/>
              <a:t>Working with </a:t>
            </a:r>
            <a:r>
              <a:rPr lang="en-US" altLang="ja-JP" sz="5400" dirty="0" err="1"/>
              <a:t>OTUMAMiII</a:t>
            </a:r>
            <a:endParaRPr kumimoji="1" lang="ja-JP" altLang="en-US" sz="5400" dirty="0"/>
          </a:p>
        </p:txBody>
      </p:sp>
      <p:sp>
        <p:nvSpPr>
          <p:cNvPr id="4" name="スライド番号プレースホルダー 3"/>
          <p:cNvSpPr>
            <a:spLocks noGrp="1"/>
          </p:cNvSpPr>
          <p:nvPr>
            <p:ph type="sldNum" sz="quarter" idx="12"/>
          </p:nvPr>
        </p:nvSpPr>
        <p:spPr/>
        <p:txBody>
          <a:bodyPr/>
          <a:lstStyle/>
          <a:p>
            <a:fld id="{425343EA-DF82-7B46-B82A-D3E5BD486EE3}" type="slidenum">
              <a:rPr kumimoji="1" lang="ja-JP" altLang="en-US" smtClean="0"/>
              <a:t>10</a:t>
            </a:fld>
            <a:endParaRPr kumimoji="1" lang="ja-JP" altLang="en-US"/>
          </a:p>
        </p:txBody>
      </p:sp>
    </p:spTree>
    <p:extLst>
      <p:ext uri="{BB962C8B-B14F-4D97-AF65-F5344CB8AC3E}">
        <p14:creationId xmlns:p14="http://schemas.microsoft.com/office/powerpoint/2010/main" val="143975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EAF2ABE-6388-272B-C363-92D3EA0C46D2}"/>
              </a:ext>
            </a:extLst>
          </p:cNvPr>
          <p:cNvSpPr>
            <a:spLocks noGrp="1"/>
          </p:cNvSpPr>
          <p:nvPr>
            <p:ph type="title"/>
          </p:nvPr>
        </p:nvSpPr>
        <p:spPr/>
        <p:txBody>
          <a:bodyPr/>
          <a:lstStyle/>
          <a:p>
            <a:r>
              <a:rPr kumimoji="1" lang="en-US" altLang="ja-JP" dirty="0"/>
              <a:t>1. Open </a:t>
            </a:r>
            <a:r>
              <a:rPr kumimoji="1" lang="en-US" altLang="ja-JP" dirty="0" err="1"/>
              <a:t>OTUMAMiII</a:t>
            </a:r>
            <a:r>
              <a:rPr kumimoji="1" lang="en-US" altLang="ja-JP" dirty="0"/>
              <a:t> (1/2)</a:t>
            </a:r>
            <a:endParaRPr kumimoji="1" lang="ja-JP" altLang="en-US"/>
          </a:p>
        </p:txBody>
      </p:sp>
      <p:sp>
        <p:nvSpPr>
          <p:cNvPr id="3" name="コンテンツ プレースホルダー 2">
            <a:extLst>
              <a:ext uri="{FF2B5EF4-FFF2-40B4-BE49-F238E27FC236}">
                <a16:creationId xmlns:a16="http://schemas.microsoft.com/office/drawing/2014/main" id="{7765F349-C253-0972-A4BE-188191509782}"/>
              </a:ext>
            </a:extLst>
          </p:cNvPr>
          <p:cNvSpPr>
            <a:spLocks noGrp="1"/>
          </p:cNvSpPr>
          <p:nvPr>
            <p:ph idx="1"/>
          </p:nvPr>
        </p:nvSpPr>
        <p:spPr/>
        <p:txBody>
          <a:bodyPr/>
          <a:lstStyle/>
          <a:p>
            <a:r>
              <a:rPr kumimoji="1" lang="en-US" altLang="ja-JP" dirty="0"/>
              <a:t>Then you will see a window as below. </a:t>
            </a:r>
            <a:endParaRPr kumimoji="1" lang="ja-JP" altLang="en-US"/>
          </a:p>
        </p:txBody>
      </p:sp>
      <p:sp>
        <p:nvSpPr>
          <p:cNvPr id="4" name="スライド番号プレースホルダー 3">
            <a:extLst>
              <a:ext uri="{FF2B5EF4-FFF2-40B4-BE49-F238E27FC236}">
                <a16:creationId xmlns:a16="http://schemas.microsoft.com/office/drawing/2014/main" id="{82AD4790-C74D-AA80-4E1F-8E5FA84272A8}"/>
              </a:ext>
            </a:extLst>
          </p:cNvPr>
          <p:cNvSpPr>
            <a:spLocks noGrp="1"/>
          </p:cNvSpPr>
          <p:nvPr>
            <p:ph type="sldNum" sz="quarter" idx="12"/>
          </p:nvPr>
        </p:nvSpPr>
        <p:spPr/>
        <p:txBody>
          <a:bodyPr/>
          <a:lstStyle/>
          <a:p>
            <a:fld id="{425343EA-DF82-7B46-B82A-D3E5BD486EE3}" type="slidenum">
              <a:rPr kumimoji="1" lang="ja-JP" altLang="en-US" smtClean="0"/>
              <a:t>11</a:t>
            </a:fld>
            <a:endParaRPr kumimoji="1" lang="ja-JP" altLang="en-US"/>
          </a:p>
        </p:txBody>
      </p:sp>
      <p:pic>
        <p:nvPicPr>
          <p:cNvPr id="5" name="図 4">
            <a:extLst>
              <a:ext uri="{FF2B5EF4-FFF2-40B4-BE49-F238E27FC236}">
                <a16:creationId xmlns:a16="http://schemas.microsoft.com/office/drawing/2014/main" id="{3D1412D0-283D-ACA8-8CDF-18BF8EDD1035}"/>
              </a:ext>
            </a:extLst>
          </p:cNvPr>
          <p:cNvPicPr>
            <a:picLocks noChangeAspect="1"/>
          </p:cNvPicPr>
          <p:nvPr/>
        </p:nvPicPr>
        <p:blipFill>
          <a:blip r:embed="rId2"/>
          <a:stretch>
            <a:fillRect/>
          </a:stretch>
        </p:blipFill>
        <p:spPr>
          <a:xfrm>
            <a:off x="685800" y="2227321"/>
            <a:ext cx="7772400" cy="4311591"/>
          </a:xfrm>
          <a:prstGeom prst="rect">
            <a:avLst/>
          </a:prstGeom>
        </p:spPr>
      </p:pic>
    </p:spTree>
    <p:extLst>
      <p:ext uri="{BB962C8B-B14F-4D97-AF65-F5344CB8AC3E}">
        <p14:creationId xmlns:p14="http://schemas.microsoft.com/office/powerpoint/2010/main" val="17353207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46AB2-CFDA-4ACF-A135-87C6210D74A5}"/>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E24D353C-CBFB-42CD-7518-69480CE06E30}"/>
              </a:ext>
            </a:extLst>
          </p:cNvPr>
          <p:cNvPicPr>
            <a:picLocks noChangeAspect="1"/>
          </p:cNvPicPr>
          <p:nvPr/>
        </p:nvPicPr>
        <p:blipFill>
          <a:blip r:embed="rId2"/>
          <a:stretch>
            <a:fillRect/>
          </a:stretch>
        </p:blipFill>
        <p:spPr>
          <a:xfrm>
            <a:off x="685800" y="2271771"/>
            <a:ext cx="7772400" cy="4311591"/>
          </a:xfrm>
          <a:prstGeom prst="rect">
            <a:avLst/>
          </a:prstGeom>
        </p:spPr>
      </p:pic>
      <p:sp>
        <p:nvSpPr>
          <p:cNvPr id="2" name="タイトル 1">
            <a:extLst>
              <a:ext uri="{FF2B5EF4-FFF2-40B4-BE49-F238E27FC236}">
                <a16:creationId xmlns:a16="http://schemas.microsoft.com/office/drawing/2014/main" id="{C0C90170-D43D-74EF-F0B7-086EE2BF1C4F}"/>
              </a:ext>
            </a:extLst>
          </p:cNvPr>
          <p:cNvSpPr>
            <a:spLocks noGrp="1"/>
          </p:cNvSpPr>
          <p:nvPr>
            <p:ph type="title"/>
          </p:nvPr>
        </p:nvSpPr>
        <p:spPr/>
        <p:txBody>
          <a:bodyPr/>
          <a:lstStyle/>
          <a:p>
            <a:r>
              <a:rPr kumimoji="1" lang="en-US" altLang="ja-JP" dirty="0"/>
              <a:t>1. Open </a:t>
            </a:r>
            <a:r>
              <a:rPr kumimoji="1" lang="en-US" altLang="ja-JP" dirty="0" err="1"/>
              <a:t>OTUMAMiII</a:t>
            </a:r>
            <a:r>
              <a:rPr kumimoji="1" lang="en-US" altLang="ja-JP" dirty="0"/>
              <a:t> (1/2)</a:t>
            </a:r>
            <a:endParaRPr kumimoji="1" lang="ja-JP" altLang="en-US"/>
          </a:p>
        </p:txBody>
      </p:sp>
      <p:sp>
        <p:nvSpPr>
          <p:cNvPr id="3" name="コンテンツ プレースホルダー 2">
            <a:extLst>
              <a:ext uri="{FF2B5EF4-FFF2-40B4-BE49-F238E27FC236}">
                <a16:creationId xmlns:a16="http://schemas.microsoft.com/office/drawing/2014/main" id="{DCF990FF-9519-16F8-74AD-B1D76C8C8C34}"/>
              </a:ext>
            </a:extLst>
          </p:cNvPr>
          <p:cNvSpPr>
            <a:spLocks noGrp="1"/>
          </p:cNvSpPr>
          <p:nvPr>
            <p:ph idx="1"/>
          </p:nvPr>
        </p:nvSpPr>
        <p:spPr/>
        <p:txBody>
          <a:bodyPr/>
          <a:lstStyle/>
          <a:p>
            <a:r>
              <a:rPr kumimoji="1" lang="en-US" altLang="ja-JP" dirty="0"/>
              <a:t>Here, you are in P1 in “Import” tab. </a:t>
            </a:r>
            <a:endParaRPr kumimoji="1" lang="ja-JP" altLang="en-US"/>
          </a:p>
        </p:txBody>
      </p:sp>
      <p:sp>
        <p:nvSpPr>
          <p:cNvPr id="4" name="スライド番号プレースホルダー 3">
            <a:extLst>
              <a:ext uri="{FF2B5EF4-FFF2-40B4-BE49-F238E27FC236}">
                <a16:creationId xmlns:a16="http://schemas.microsoft.com/office/drawing/2014/main" id="{11B732A8-3E63-8C87-0532-021D1C5E0195}"/>
              </a:ext>
            </a:extLst>
          </p:cNvPr>
          <p:cNvSpPr>
            <a:spLocks noGrp="1"/>
          </p:cNvSpPr>
          <p:nvPr>
            <p:ph type="sldNum" sz="quarter" idx="12"/>
          </p:nvPr>
        </p:nvSpPr>
        <p:spPr/>
        <p:txBody>
          <a:bodyPr/>
          <a:lstStyle/>
          <a:p>
            <a:fld id="{425343EA-DF82-7B46-B82A-D3E5BD486EE3}" type="slidenum">
              <a:rPr kumimoji="1" lang="ja-JP" altLang="en-US" smtClean="0"/>
              <a:t>12</a:t>
            </a:fld>
            <a:endParaRPr kumimoji="1" lang="ja-JP" altLang="en-US"/>
          </a:p>
        </p:txBody>
      </p:sp>
      <p:sp>
        <p:nvSpPr>
          <p:cNvPr id="6" name="円/楕円 5">
            <a:extLst>
              <a:ext uri="{FF2B5EF4-FFF2-40B4-BE49-F238E27FC236}">
                <a16:creationId xmlns:a16="http://schemas.microsoft.com/office/drawing/2014/main" id="{A2E13E03-ECD0-098C-5684-8CBC542B8D0B}"/>
              </a:ext>
            </a:extLst>
          </p:cNvPr>
          <p:cNvSpPr/>
          <p:nvPr/>
        </p:nvSpPr>
        <p:spPr>
          <a:xfrm>
            <a:off x="595901" y="6126163"/>
            <a:ext cx="708917" cy="595312"/>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円/楕円 6">
            <a:extLst>
              <a:ext uri="{FF2B5EF4-FFF2-40B4-BE49-F238E27FC236}">
                <a16:creationId xmlns:a16="http://schemas.microsoft.com/office/drawing/2014/main" id="{8E735344-FD32-CF13-23C0-AEB33C8EA846}"/>
              </a:ext>
            </a:extLst>
          </p:cNvPr>
          <p:cNvSpPr/>
          <p:nvPr/>
        </p:nvSpPr>
        <p:spPr>
          <a:xfrm>
            <a:off x="585627" y="2437740"/>
            <a:ext cx="708917" cy="595312"/>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688578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76542-F213-A556-984A-3EF74EE16471}"/>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E387DFA6-E4F1-AD7E-7A38-8CE94855AD18}"/>
              </a:ext>
            </a:extLst>
          </p:cNvPr>
          <p:cNvPicPr>
            <a:picLocks noChangeAspect="1"/>
          </p:cNvPicPr>
          <p:nvPr/>
        </p:nvPicPr>
        <p:blipFill>
          <a:blip r:embed="rId2"/>
          <a:stretch>
            <a:fillRect/>
          </a:stretch>
        </p:blipFill>
        <p:spPr>
          <a:xfrm>
            <a:off x="685800" y="2227321"/>
            <a:ext cx="7772400" cy="4311591"/>
          </a:xfrm>
          <a:prstGeom prst="rect">
            <a:avLst/>
          </a:prstGeom>
        </p:spPr>
      </p:pic>
      <p:sp>
        <p:nvSpPr>
          <p:cNvPr id="2" name="タイトル 1">
            <a:extLst>
              <a:ext uri="{FF2B5EF4-FFF2-40B4-BE49-F238E27FC236}">
                <a16:creationId xmlns:a16="http://schemas.microsoft.com/office/drawing/2014/main" id="{B61D73B1-3625-676F-53B8-9C85B2A68F8E}"/>
              </a:ext>
            </a:extLst>
          </p:cNvPr>
          <p:cNvSpPr>
            <a:spLocks noGrp="1"/>
          </p:cNvSpPr>
          <p:nvPr>
            <p:ph type="title"/>
          </p:nvPr>
        </p:nvSpPr>
        <p:spPr/>
        <p:txBody>
          <a:bodyPr/>
          <a:lstStyle/>
          <a:p>
            <a:r>
              <a:rPr kumimoji="1" lang="en-US" altLang="ja-JP" dirty="0"/>
              <a:t>2. Importing Data</a:t>
            </a:r>
            <a:endParaRPr kumimoji="1" lang="ja-JP" altLang="en-US"/>
          </a:p>
        </p:txBody>
      </p:sp>
      <p:sp>
        <p:nvSpPr>
          <p:cNvPr id="3" name="コンテンツ プレースホルダー 2">
            <a:extLst>
              <a:ext uri="{FF2B5EF4-FFF2-40B4-BE49-F238E27FC236}">
                <a16:creationId xmlns:a16="http://schemas.microsoft.com/office/drawing/2014/main" id="{007FF1BE-807B-CFBF-1359-97B19471BDD0}"/>
              </a:ext>
            </a:extLst>
          </p:cNvPr>
          <p:cNvSpPr>
            <a:spLocks noGrp="1"/>
          </p:cNvSpPr>
          <p:nvPr>
            <p:ph idx="1"/>
          </p:nvPr>
        </p:nvSpPr>
        <p:spPr>
          <a:xfrm>
            <a:off x="457200" y="1417638"/>
            <a:ext cx="8229600" cy="4525963"/>
          </a:xfrm>
        </p:spPr>
        <p:txBody>
          <a:bodyPr>
            <a:normAutofit/>
          </a:bodyPr>
          <a:lstStyle/>
          <a:p>
            <a:r>
              <a:rPr kumimoji="1" lang="en-US" altLang="ja-JP" sz="2400" dirty="0"/>
              <a:t>Follow the instructions on the left side, from Steps 1 through 3, and in Step 4, click the “Import” button on the right side. </a:t>
            </a:r>
            <a:endParaRPr kumimoji="1" lang="ja-JP" altLang="en-US" sz="2400"/>
          </a:p>
        </p:txBody>
      </p:sp>
      <p:sp>
        <p:nvSpPr>
          <p:cNvPr id="4" name="スライド番号プレースホルダー 3">
            <a:extLst>
              <a:ext uri="{FF2B5EF4-FFF2-40B4-BE49-F238E27FC236}">
                <a16:creationId xmlns:a16="http://schemas.microsoft.com/office/drawing/2014/main" id="{7034940B-CD48-695D-6686-7C59343EBC81}"/>
              </a:ext>
            </a:extLst>
          </p:cNvPr>
          <p:cNvSpPr>
            <a:spLocks noGrp="1"/>
          </p:cNvSpPr>
          <p:nvPr>
            <p:ph type="sldNum" sz="quarter" idx="12"/>
          </p:nvPr>
        </p:nvSpPr>
        <p:spPr/>
        <p:txBody>
          <a:bodyPr/>
          <a:lstStyle/>
          <a:p>
            <a:fld id="{425343EA-DF82-7B46-B82A-D3E5BD486EE3}" type="slidenum">
              <a:rPr kumimoji="1" lang="ja-JP" altLang="en-US" smtClean="0"/>
              <a:t>13</a:t>
            </a:fld>
            <a:endParaRPr kumimoji="1" lang="ja-JP" altLang="en-US"/>
          </a:p>
        </p:txBody>
      </p:sp>
      <p:sp>
        <p:nvSpPr>
          <p:cNvPr id="8" name="角丸四角形 7">
            <a:extLst>
              <a:ext uri="{FF2B5EF4-FFF2-40B4-BE49-F238E27FC236}">
                <a16:creationId xmlns:a16="http://schemas.microsoft.com/office/drawing/2014/main" id="{9A6DC15C-DEAD-2BD6-1DE5-6B9030F72862}"/>
              </a:ext>
            </a:extLst>
          </p:cNvPr>
          <p:cNvSpPr/>
          <p:nvPr/>
        </p:nvSpPr>
        <p:spPr>
          <a:xfrm>
            <a:off x="685800" y="2804844"/>
            <a:ext cx="5334856" cy="3503881"/>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角丸四角形 8">
            <a:extLst>
              <a:ext uri="{FF2B5EF4-FFF2-40B4-BE49-F238E27FC236}">
                <a16:creationId xmlns:a16="http://schemas.microsoft.com/office/drawing/2014/main" id="{5AAD5B4C-9A5D-1342-93F0-B34164CF1AE5}"/>
              </a:ext>
            </a:extLst>
          </p:cNvPr>
          <p:cNvSpPr/>
          <p:nvPr/>
        </p:nvSpPr>
        <p:spPr>
          <a:xfrm>
            <a:off x="6249256" y="3976292"/>
            <a:ext cx="1767660" cy="1160982"/>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700111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71E50-CA6F-C5A6-9F98-6D6F7314AF7E}"/>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1E0F6DC8-5C91-9E57-D8CA-5F69C272B3B3}"/>
              </a:ext>
            </a:extLst>
          </p:cNvPr>
          <p:cNvPicPr>
            <a:picLocks noChangeAspect="1"/>
          </p:cNvPicPr>
          <p:nvPr/>
        </p:nvPicPr>
        <p:blipFill>
          <a:blip r:embed="rId2"/>
          <a:stretch>
            <a:fillRect/>
          </a:stretch>
        </p:blipFill>
        <p:spPr>
          <a:xfrm>
            <a:off x="685800" y="2227321"/>
            <a:ext cx="7772400" cy="4311591"/>
          </a:xfrm>
          <a:prstGeom prst="rect">
            <a:avLst/>
          </a:prstGeom>
        </p:spPr>
      </p:pic>
      <p:sp>
        <p:nvSpPr>
          <p:cNvPr id="2" name="タイトル 1">
            <a:extLst>
              <a:ext uri="{FF2B5EF4-FFF2-40B4-BE49-F238E27FC236}">
                <a16:creationId xmlns:a16="http://schemas.microsoft.com/office/drawing/2014/main" id="{39A1E58C-6872-4DFA-6DE5-E4F3BADD76BB}"/>
              </a:ext>
            </a:extLst>
          </p:cNvPr>
          <p:cNvSpPr>
            <a:spLocks noGrp="1"/>
          </p:cNvSpPr>
          <p:nvPr>
            <p:ph type="title"/>
          </p:nvPr>
        </p:nvSpPr>
        <p:spPr/>
        <p:txBody>
          <a:bodyPr/>
          <a:lstStyle/>
          <a:p>
            <a:r>
              <a:rPr kumimoji="1" lang="en-US" altLang="ja-JP" dirty="0"/>
              <a:t>2. Importing Data</a:t>
            </a:r>
            <a:endParaRPr kumimoji="1" lang="ja-JP" altLang="en-US"/>
          </a:p>
        </p:txBody>
      </p:sp>
      <p:sp>
        <p:nvSpPr>
          <p:cNvPr id="3" name="コンテンツ プレースホルダー 2">
            <a:extLst>
              <a:ext uri="{FF2B5EF4-FFF2-40B4-BE49-F238E27FC236}">
                <a16:creationId xmlns:a16="http://schemas.microsoft.com/office/drawing/2014/main" id="{E0C98C4A-7802-E524-97AD-BB8EF01458E7}"/>
              </a:ext>
            </a:extLst>
          </p:cNvPr>
          <p:cNvSpPr>
            <a:spLocks noGrp="1"/>
          </p:cNvSpPr>
          <p:nvPr>
            <p:ph idx="1"/>
          </p:nvPr>
        </p:nvSpPr>
        <p:spPr>
          <a:xfrm>
            <a:off x="457200" y="1417638"/>
            <a:ext cx="8229600" cy="4525963"/>
          </a:xfrm>
        </p:spPr>
        <p:txBody>
          <a:bodyPr>
            <a:normAutofit/>
          </a:bodyPr>
          <a:lstStyle/>
          <a:p>
            <a:r>
              <a:rPr kumimoji="1" lang="en-US" altLang="ja-JP" sz="2400" dirty="0"/>
              <a:t>Follow the instructions on the left side, from Steps 1 through 3, and in Step 4, click the “Import” button on the right side. </a:t>
            </a:r>
            <a:endParaRPr kumimoji="1" lang="ja-JP" altLang="en-US" sz="2400"/>
          </a:p>
        </p:txBody>
      </p:sp>
      <p:sp>
        <p:nvSpPr>
          <p:cNvPr id="4" name="スライド番号プレースホルダー 3">
            <a:extLst>
              <a:ext uri="{FF2B5EF4-FFF2-40B4-BE49-F238E27FC236}">
                <a16:creationId xmlns:a16="http://schemas.microsoft.com/office/drawing/2014/main" id="{1C74ED50-AA34-8538-63CD-DCB791AA57FC}"/>
              </a:ext>
            </a:extLst>
          </p:cNvPr>
          <p:cNvSpPr>
            <a:spLocks noGrp="1"/>
          </p:cNvSpPr>
          <p:nvPr>
            <p:ph type="sldNum" sz="quarter" idx="12"/>
          </p:nvPr>
        </p:nvSpPr>
        <p:spPr/>
        <p:txBody>
          <a:bodyPr/>
          <a:lstStyle/>
          <a:p>
            <a:fld id="{425343EA-DF82-7B46-B82A-D3E5BD486EE3}" type="slidenum">
              <a:rPr kumimoji="1" lang="ja-JP" altLang="en-US" smtClean="0"/>
              <a:t>14</a:t>
            </a:fld>
            <a:endParaRPr kumimoji="1" lang="ja-JP" altLang="en-US"/>
          </a:p>
        </p:txBody>
      </p:sp>
      <p:sp>
        <p:nvSpPr>
          <p:cNvPr id="8" name="角丸四角形 7">
            <a:extLst>
              <a:ext uri="{FF2B5EF4-FFF2-40B4-BE49-F238E27FC236}">
                <a16:creationId xmlns:a16="http://schemas.microsoft.com/office/drawing/2014/main" id="{54DAC740-519C-F784-9C78-2C96914F4A6A}"/>
              </a:ext>
            </a:extLst>
          </p:cNvPr>
          <p:cNvSpPr/>
          <p:nvPr/>
        </p:nvSpPr>
        <p:spPr>
          <a:xfrm>
            <a:off x="685800" y="2804844"/>
            <a:ext cx="5334856" cy="3503881"/>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角丸四角形 8">
            <a:extLst>
              <a:ext uri="{FF2B5EF4-FFF2-40B4-BE49-F238E27FC236}">
                <a16:creationId xmlns:a16="http://schemas.microsoft.com/office/drawing/2014/main" id="{A0559036-0398-9D29-F28C-742C4DBECF00}"/>
              </a:ext>
            </a:extLst>
          </p:cNvPr>
          <p:cNvSpPr/>
          <p:nvPr/>
        </p:nvSpPr>
        <p:spPr>
          <a:xfrm>
            <a:off x="6249256" y="3976292"/>
            <a:ext cx="1767660" cy="1160982"/>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4744A65C-4BF1-712B-C1E6-DBCB790C2AE2}"/>
              </a:ext>
            </a:extLst>
          </p:cNvPr>
          <p:cNvSpPr txBox="1"/>
          <p:nvPr/>
        </p:nvSpPr>
        <p:spPr>
          <a:xfrm>
            <a:off x="2930703" y="2710123"/>
            <a:ext cx="5527497" cy="3693319"/>
          </a:xfrm>
          <a:prstGeom prst="rect">
            <a:avLst/>
          </a:prstGeom>
          <a:solidFill>
            <a:srgbClr val="FFFFFF">
              <a:alpha val="93725"/>
            </a:srgbClr>
          </a:solidFill>
        </p:spPr>
        <p:txBody>
          <a:bodyPr wrap="square" rtlCol="0">
            <a:spAutoFit/>
          </a:bodyPr>
          <a:lstStyle/>
          <a:p>
            <a:r>
              <a:rPr lang="en-US" altLang="ja-JP" dirty="0"/>
              <a:t>The tutorial set (</a:t>
            </a:r>
            <a:r>
              <a:rPr lang="en-US" altLang="ja-JP" dirty="0" err="1"/>
              <a:t>OTUMAMiII</a:t>
            </a:r>
            <a:r>
              <a:rPr lang="en-US" altLang="ja-JP" dirty="0"/>
              <a:t> set) comes with the ”exports” folder with sample files. </a:t>
            </a:r>
          </a:p>
          <a:p>
            <a:endParaRPr lang="en-US" altLang="ja-JP" dirty="0"/>
          </a:p>
          <a:p>
            <a:r>
              <a:rPr lang="en-US" altLang="ja-JP" dirty="0"/>
              <a:t>The sample files are contributed by Yuka </a:t>
            </a:r>
            <a:r>
              <a:rPr lang="en-US" altLang="ja-JP" dirty="0" err="1"/>
              <a:t>Washiashi</a:t>
            </a:r>
            <a:r>
              <a:rPr lang="en-US" altLang="ja-JP" dirty="0"/>
              <a:t>, Utsunomiya Junior College Attached High School, from a study implemented under </a:t>
            </a:r>
            <a:r>
              <a:rPr lang="en-US" altLang="ja-JP" dirty="0" err="1"/>
              <a:t>UTokyoGSC</a:t>
            </a:r>
            <a:r>
              <a:rPr lang="en-US" altLang="ja-JP" dirty="0"/>
              <a:t>-Next 2024 program. </a:t>
            </a:r>
          </a:p>
          <a:p>
            <a:endParaRPr lang="en-US" altLang="ja-JP" dirty="0"/>
          </a:p>
          <a:p>
            <a:r>
              <a:rPr lang="en-US" altLang="ja-JP" dirty="0"/>
              <a:t>In her study, two reactors were operated in parallel, one as the control and another as the experiment runs, respectively. Samples were taken and analyzed in time series from day 1 to day 5. </a:t>
            </a:r>
          </a:p>
          <a:p>
            <a:endParaRPr lang="en-US" altLang="ja-JP" dirty="0"/>
          </a:p>
        </p:txBody>
      </p:sp>
    </p:spTree>
    <p:extLst>
      <p:ext uri="{BB962C8B-B14F-4D97-AF65-F5344CB8AC3E}">
        <p14:creationId xmlns:p14="http://schemas.microsoft.com/office/powerpoint/2010/main" val="2297944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FB4B3427-FCCA-47F8-9A86-719A0572ACA8}"/>
              </a:ext>
            </a:extLst>
          </p:cNvPr>
          <p:cNvSpPr>
            <a:spLocks noGrp="1"/>
          </p:cNvSpPr>
          <p:nvPr>
            <p:ph type="sldNum" sz="quarter" idx="12"/>
          </p:nvPr>
        </p:nvSpPr>
        <p:spPr/>
        <p:txBody>
          <a:bodyPr/>
          <a:lstStyle/>
          <a:p>
            <a:fld id="{425343EA-DF82-7B46-B82A-D3E5BD486EE3}" type="slidenum">
              <a:rPr kumimoji="1" lang="ja-JP" altLang="en-US" smtClean="0"/>
              <a:t>15</a:t>
            </a:fld>
            <a:endParaRPr kumimoji="1" lang="ja-JP" altLang="en-US"/>
          </a:p>
        </p:txBody>
      </p:sp>
      <p:pic>
        <p:nvPicPr>
          <p:cNvPr id="5" name="図 4">
            <a:extLst>
              <a:ext uri="{FF2B5EF4-FFF2-40B4-BE49-F238E27FC236}">
                <a16:creationId xmlns:a16="http://schemas.microsoft.com/office/drawing/2014/main" id="{2033D296-02C2-5B85-BADA-DBC8B921F731}"/>
              </a:ext>
            </a:extLst>
          </p:cNvPr>
          <p:cNvPicPr>
            <a:picLocks noChangeAspect="1"/>
          </p:cNvPicPr>
          <p:nvPr/>
        </p:nvPicPr>
        <p:blipFill>
          <a:blip r:embed="rId2"/>
          <a:stretch>
            <a:fillRect/>
          </a:stretch>
        </p:blipFill>
        <p:spPr>
          <a:xfrm>
            <a:off x="274834" y="624531"/>
            <a:ext cx="4512923" cy="1753429"/>
          </a:xfrm>
          <a:prstGeom prst="rect">
            <a:avLst/>
          </a:prstGeom>
        </p:spPr>
      </p:pic>
      <p:pic>
        <p:nvPicPr>
          <p:cNvPr id="2" name="図 1">
            <a:extLst>
              <a:ext uri="{FF2B5EF4-FFF2-40B4-BE49-F238E27FC236}">
                <a16:creationId xmlns:a16="http://schemas.microsoft.com/office/drawing/2014/main" id="{DB66F540-3B3D-1EA0-2721-4BC478DD788B}"/>
              </a:ext>
            </a:extLst>
          </p:cNvPr>
          <p:cNvPicPr>
            <a:picLocks noChangeAspect="1"/>
          </p:cNvPicPr>
          <p:nvPr/>
        </p:nvPicPr>
        <p:blipFill>
          <a:blip r:embed="rId3"/>
          <a:stretch>
            <a:fillRect/>
          </a:stretch>
        </p:blipFill>
        <p:spPr>
          <a:xfrm>
            <a:off x="4615665" y="2578129"/>
            <a:ext cx="4071135" cy="1401104"/>
          </a:xfrm>
          <a:prstGeom prst="rect">
            <a:avLst/>
          </a:prstGeom>
        </p:spPr>
      </p:pic>
      <p:pic>
        <p:nvPicPr>
          <p:cNvPr id="3" name="図 2">
            <a:extLst>
              <a:ext uri="{FF2B5EF4-FFF2-40B4-BE49-F238E27FC236}">
                <a16:creationId xmlns:a16="http://schemas.microsoft.com/office/drawing/2014/main" id="{687934A4-3B23-48C7-56EB-B8250D406CC1}"/>
              </a:ext>
            </a:extLst>
          </p:cNvPr>
          <p:cNvPicPr>
            <a:picLocks noChangeAspect="1"/>
          </p:cNvPicPr>
          <p:nvPr/>
        </p:nvPicPr>
        <p:blipFill>
          <a:blip r:embed="rId4"/>
          <a:stretch>
            <a:fillRect/>
          </a:stretch>
        </p:blipFill>
        <p:spPr>
          <a:xfrm>
            <a:off x="735886" y="3802629"/>
            <a:ext cx="3249202" cy="1156422"/>
          </a:xfrm>
          <a:prstGeom prst="rect">
            <a:avLst/>
          </a:prstGeom>
        </p:spPr>
      </p:pic>
      <p:pic>
        <p:nvPicPr>
          <p:cNvPr id="6" name="図 5">
            <a:extLst>
              <a:ext uri="{FF2B5EF4-FFF2-40B4-BE49-F238E27FC236}">
                <a16:creationId xmlns:a16="http://schemas.microsoft.com/office/drawing/2014/main" id="{8748FB8D-7393-F0AA-17D6-961CA52B2C69}"/>
              </a:ext>
            </a:extLst>
          </p:cNvPr>
          <p:cNvPicPr>
            <a:picLocks noChangeAspect="1"/>
          </p:cNvPicPr>
          <p:nvPr/>
        </p:nvPicPr>
        <p:blipFill>
          <a:blip r:embed="rId5"/>
          <a:stretch>
            <a:fillRect/>
          </a:stretch>
        </p:blipFill>
        <p:spPr>
          <a:xfrm>
            <a:off x="4502221" y="4633265"/>
            <a:ext cx="4101957" cy="1492309"/>
          </a:xfrm>
          <a:prstGeom prst="rect">
            <a:avLst/>
          </a:prstGeom>
        </p:spPr>
      </p:pic>
      <p:pic>
        <p:nvPicPr>
          <p:cNvPr id="7" name="図 6">
            <a:extLst>
              <a:ext uri="{FF2B5EF4-FFF2-40B4-BE49-F238E27FC236}">
                <a16:creationId xmlns:a16="http://schemas.microsoft.com/office/drawing/2014/main" id="{CB619158-93C6-0621-02CB-28E16B297576}"/>
              </a:ext>
            </a:extLst>
          </p:cNvPr>
          <p:cNvPicPr>
            <a:picLocks noChangeAspect="1"/>
          </p:cNvPicPr>
          <p:nvPr/>
        </p:nvPicPr>
        <p:blipFill>
          <a:blip r:embed="rId6"/>
          <a:stretch>
            <a:fillRect/>
          </a:stretch>
        </p:blipFill>
        <p:spPr>
          <a:xfrm>
            <a:off x="4936660" y="624531"/>
            <a:ext cx="2215613" cy="1401104"/>
          </a:xfrm>
          <a:prstGeom prst="rect">
            <a:avLst/>
          </a:prstGeom>
        </p:spPr>
      </p:pic>
      <p:cxnSp>
        <p:nvCxnSpPr>
          <p:cNvPr id="9" name="直線矢印コネクタ 8">
            <a:extLst>
              <a:ext uri="{FF2B5EF4-FFF2-40B4-BE49-F238E27FC236}">
                <a16:creationId xmlns:a16="http://schemas.microsoft.com/office/drawing/2014/main" id="{ADB2720B-5824-36E3-9652-93D36782CDBE}"/>
              </a:ext>
            </a:extLst>
          </p:cNvPr>
          <p:cNvCxnSpPr/>
          <p:nvPr/>
        </p:nvCxnSpPr>
        <p:spPr>
          <a:xfrm>
            <a:off x="4140485" y="2291137"/>
            <a:ext cx="475180" cy="28699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直線矢印コネクタ 9">
            <a:extLst>
              <a:ext uri="{FF2B5EF4-FFF2-40B4-BE49-F238E27FC236}">
                <a16:creationId xmlns:a16="http://schemas.microsoft.com/office/drawing/2014/main" id="{30A72F47-C52C-55D1-5BFB-C338ED51BCA1}"/>
              </a:ext>
            </a:extLst>
          </p:cNvPr>
          <p:cNvCxnSpPr>
            <a:cxnSpLocks/>
          </p:cNvCxnSpPr>
          <p:nvPr/>
        </p:nvCxnSpPr>
        <p:spPr>
          <a:xfrm flipH="1">
            <a:off x="3729519" y="3883632"/>
            <a:ext cx="760287" cy="1834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直線矢印コネクタ 11">
            <a:extLst>
              <a:ext uri="{FF2B5EF4-FFF2-40B4-BE49-F238E27FC236}">
                <a16:creationId xmlns:a16="http://schemas.microsoft.com/office/drawing/2014/main" id="{B67B4B66-9950-2A08-0CFD-5A48F22D3498}"/>
              </a:ext>
            </a:extLst>
          </p:cNvPr>
          <p:cNvCxnSpPr>
            <a:cxnSpLocks/>
          </p:cNvCxnSpPr>
          <p:nvPr/>
        </p:nvCxnSpPr>
        <p:spPr>
          <a:xfrm>
            <a:off x="3698695" y="4705564"/>
            <a:ext cx="679380" cy="1267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テキスト ボックス 13">
            <a:extLst>
              <a:ext uri="{FF2B5EF4-FFF2-40B4-BE49-F238E27FC236}">
                <a16:creationId xmlns:a16="http://schemas.microsoft.com/office/drawing/2014/main" id="{2384AEDA-D311-8753-E51F-78B6E6C34937}"/>
              </a:ext>
            </a:extLst>
          </p:cNvPr>
          <p:cNvSpPr txBox="1"/>
          <p:nvPr/>
        </p:nvSpPr>
        <p:spPr>
          <a:xfrm>
            <a:off x="4936660" y="2071745"/>
            <a:ext cx="4071135" cy="276999"/>
          </a:xfrm>
          <a:prstGeom prst="rect">
            <a:avLst/>
          </a:prstGeom>
          <a:noFill/>
        </p:spPr>
        <p:txBody>
          <a:bodyPr wrap="square" rtlCol="0">
            <a:spAutoFit/>
          </a:bodyPr>
          <a:lstStyle/>
          <a:p>
            <a:r>
              <a:rPr kumimoji="1" lang="en-US" altLang="ja-JP" sz="1200" dirty="0"/>
              <a:t>App “Terminal” opens and process files to help </a:t>
            </a:r>
            <a:r>
              <a:rPr kumimoji="1" lang="en-US" altLang="ja-JP" sz="1200" dirty="0" err="1"/>
              <a:t>OTUMAiII</a:t>
            </a:r>
            <a:r>
              <a:rPr kumimoji="1" lang="en-US" altLang="ja-JP" sz="1200" dirty="0"/>
              <a:t>.</a:t>
            </a:r>
            <a:endParaRPr kumimoji="1" lang="ja-JP" altLang="en-US" sz="1200"/>
          </a:p>
        </p:txBody>
      </p:sp>
    </p:spTree>
    <p:extLst>
      <p:ext uri="{BB962C8B-B14F-4D97-AF65-F5344CB8AC3E}">
        <p14:creationId xmlns:p14="http://schemas.microsoft.com/office/powerpoint/2010/main" val="1142583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0AEB6180-03A8-68AB-E55D-A42B9CF07458}"/>
              </a:ext>
            </a:extLst>
          </p:cNvPr>
          <p:cNvPicPr>
            <a:picLocks noChangeAspect="1"/>
          </p:cNvPicPr>
          <p:nvPr/>
        </p:nvPicPr>
        <p:blipFill>
          <a:blip r:embed="rId2"/>
          <a:stretch>
            <a:fillRect/>
          </a:stretch>
        </p:blipFill>
        <p:spPr>
          <a:xfrm>
            <a:off x="544530" y="2218145"/>
            <a:ext cx="7772400" cy="4023112"/>
          </a:xfrm>
          <a:prstGeom prst="rect">
            <a:avLst/>
          </a:prstGeom>
        </p:spPr>
      </p:pic>
      <p:sp>
        <p:nvSpPr>
          <p:cNvPr id="2" name="タイトル 1">
            <a:extLst>
              <a:ext uri="{FF2B5EF4-FFF2-40B4-BE49-F238E27FC236}">
                <a16:creationId xmlns:a16="http://schemas.microsoft.com/office/drawing/2014/main" id="{F97D5928-6455-596B-F64F-1B6BBDE72688}"/>
              </a:ext>
            </a:extLst>
          </p:cNvPr>
          <p:cNvSpPr>
            <a:spLocks noGrp="1"/>
          </p:cNvSpPr>
          <p:nvPr>
            <p:ph type="title"/>
          </p:nvPr>
        </p:nvSpPr>
        <p:spPr/>
        <p:txBody>
          <a:bodyPr/>
          <a:lstStyle/>
          <a:p>
            <a:r>
              <a:rPr kumimoji="1" lang="en-US" altLang="ja-JP" dirty="0"/>
              <a:t>Basic Heatmap Page(1)</a:t>
            </a:r>
            <a:endParaRPr kumimoji="1" lang="ja-JP" altLang="en-US"/>
          </a:p>
        </p:txBody>
      </p:sp>
      <p:sp>
        <p:nvSpPr>
          <p:cNvPr id="3" name="コンテンツ プレースホルダー 2">
            <a:extLst>
              <a:ext uri="{FF2B5EF4-FFF2-40B4-BE49-F238E27FC236}">
                <a16:creationId xmlns:a16="http://schemas.microsoft.com/office/drawing/2014/main" id="{869B89BD-59D9-4835-262C-093EDB4256B7}"/>
              </a:ext>
            </a:extLst>
          </p:cNvPr>
          <p:cNvSpPr>
            <a:spLocks noGrp="1"/>
          </p:cNvSpPr>
          <p:nvPr>
            <p:ph idx="1"/>
          </p:nvPr>
        </p:nvSpPr>
        <p:spPr>
          <a:xfrm>
            <a:off x="457199" y="1633591"/>
            <a:ext cx="8491591" cy="4492572"/>
          </a:xfrm>
        </p:spPr>
        <p:txBody>
          <a:bodyPr>
            <a:normAutofit/>
          </a:bodyPr>
          <a:lstStyle/>
          <a:p>
            <a:r>
              <a:rPr lang="en-US" altLang="ja-JP" sz="2400" dirty="0"/>
              <a:t>After importing data, you will be in P2, Basic Heatmap Page. </a:t>
            </a:r>
            <a:endParaRPr kumimoji="1" lang="ja-JP" altLang="en-US" sz="2400"/>
          </a:p>
        </p:txBody>
      </p:sp>
      <p:sp>
        <p:nvSpPr>
          <p:cNvPr id="4" name="スライド番号プレースホルダー 3">
            <a:extLst>
              <a:ext uri="{FF2B5EF4-FFF2-40B4-BE49-F238E27FC236}">
                <a16:creationId xmlns:a16="http://schemas.microsoft.com/office/drawing/2014/main" id="{BE1D4944-4872-4605-0DBF-1CBA558268C2}"/>
              </a:ext>
            </a:extLst>
          </p:cNvPr>
          <p:cNvSpPr>
            <a:spLocks noGrp="1"/>
          </p:cNvSpPr>
          <p:nvPr>
            <p:ph type="sldNum" sz="quarter" idx="12"/>
          </p:nvPr>
        </p:nvSpPr>
        <p:spPr/>
        <p:txBody>
          <a:bodyPr/>
          <a:lstStyle/>
          <a:p>
            <a:fld id="{425343EA-DF82-7B46-B82A-D3E5BD486EE3}" type="slidenum">
              <a:rPr kumimoji="1" lang="ja-JP" altLang="en-US" smtClean="0"/>
              <a:t>16</a:t>
            </a:fld>
            <a:endParaRPr kumimoji="1" lang="ja-JP" altLang="en-US"/>
          </a:p>
        </p:txBody>
      </p:sp>
      <p:sp>
        <p:nvSpPr>
          <p:cNvPr id="6" name="円/楕円 5">
            <a:extLst>
              <a:ext uri="{FF2B5EF4-FFF2-40B4-BE49-F238E27FC236}">
                <a16:creationId xmlns:a16="http://schemas.microsoft.com/office/drawing/2014/main" id="{52F7D728-0C57-C764-F30F-AE6B43D7450B}"/>
              </a:ext>
            </a:extLst>
          </p:cNvPr>
          <p:cNvSpPr/>
          <p:nvPr/>
        </p:nvSpPr>
        <p:spPr>
          <a:xfrm>
            <a:off x="544530" y="5746804"/>
            <a:ext cx="1058239" cy="595312"/>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595108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F36CD-9E5C-F67C-A695-F996C6C22873}"/>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869232A5-4A22-CAE3-C814-CE8FC17FF4CA}"/>
              </a:ext>
            </a:extLst>
          </p:cNvPr>
          <p:cNvPicPr>
            <a:picLocks noChangeAspect="1"/>
          </p:cNvPicPr>
          <p:nvPr/>
        </p:nvPicPr>
        <p:blipFill>
          <a:blip r:embed="rId2"/>
          <a:stretch>
            <a:fillRect/>
          </a:stretch>
        </p:blipFill>
        <p:spPr>
          <a:xfrm>
            <a:off x="685800" y="2333238"/>
            <a:ext cx="7772400" cy="4023112"/>
          </a:xfrm>
          <a:prstGeom prst="rect">
            <a:avLst/>
          </a:prstGeom>
        </p:spPr>
      </p:pic>
      <p:sp>
        <p:nvSpPr>
          <p:cNvPr id="2" name="タイトル 1">
            <a:extLst>
              <a:ext uri="{FF2B5EF4-FFF2-40B4-BE49-F238E27FC236}">
                <a16:creationId xmlns:a16="http://schemas.microsoft.com/office/drawing/2014/main" id="{76B5F981-E59F-BD72-3E1B-58565E17E836}"/>
              </a:ext>
            </a:extLst>
          </p:cNvPr>
          <p:cNvSpPr>
            <a:spLocks noGrp="1"/>
          </p:cNvSpPr>
          <p:nvPr>
            <p:ph type="title"/>
          </p:nvPr>
        </p:nvSpPr>
        <p:spPr/>
        <p:txBody>
          <a:bodyPr/>
          <a:lstStyle/>
          <a:p>
            <a:r>
              <a:rPr kumimoji="1" lang="en-US" altLang="ja-JP" dirty="0"/>
              <a:t>Basic Heatmap Page(2)</a:t>
            </a:r>
            <a:endParaRPr kumimoji="1" lang="ja-JP" altLang="en-US"/>
          </a:p>
        </p:txBody>
      </p:sp>
      <p:sp>
        <p:nvSpPr>
          <p:cNvPr id="3" name="コンテンツ プレースホルダー 2">
            <a:extLst>
              <a:ext uri="{FF2B5EF4-FFF2-40B4-BE49-F238E27FC236}">
                <a16:creationId xmlns:a16="http://schemas.microsoft.com/office/drawing/2014/main" id="{079F1334-AC8C-E7F5-2DBA-A6E730F43271}"/>
              </a:ext>
            </a:extLst>
          </p:cNvPr>
          <p:cNvSpPr>
            <a:spLocks noGrp="1"/>
          </p:cNvSpPr>
          <p:nvPr>
            <p:ph idx="1"/>
          </p:nvPr>
        </p:nvSpPr>
        <p:spPr>
          <a:xfrm>
            <a:off x="457200" y="1431872"/>
            <a:ext cx="8491591" cy="4492572"/>
          </a:xfrm>
        </p:spPr>
        <p:txBody>
          <a:bodyPr>
            <a:normAutofit/>
          </a:bodyPr>
          <a:lstStyle/>
          <a:p>
            <a:r>
              <a:rPr lang="en-US" altLang="ja-JP" sz="2400" dirty="0"/>
              <a:t>Sample names and read counts</a:t>
            </a:r>
          </a:p>
        </p:txBody>
      </p:sp>
      <p:sp>
        <p:nvSpPr>
          <p:cNvPr id="4" name="スライド番号プレースホルダー 3">
            <a:extLst>
              <a:ext uri="{FF2B5EF4-FFF2-40B4-BE49-F238E27FC236}">
                <a16:creationId xmlns:a16="http://schemas.microsoft.com/office/drawing/2014/main" id="{93F5F062-6476-0807-C338-86A588D1EE67}"/>
              </a:ext>
            </a:extLst>
          </p:cNvPr>
          <p:cNvSpPr>
            <a:spLocks noGrp="1"/>
          </p:cNvSpPr>
          <p:nvPr>
            <p:ph type="sldNum" sz="quarter" idx="12"/>
          </p:nvPr>
        </p:nvSpPr>
        <p:spPr/>
        <p:txBody>
          <a:bodyPr/>
          <a:lstStyle/>
          <a:p>
            <a:fld id="{425343EA-DF82-7B46-B82A-D3E5BD486EE3}" type="slidenum">
              <a:rPr kumimoji="1" lang="ja-JP" altLang="en-US" smtClean="0"/>
              <a:t>17</a:t>
            </a:fld>
            <a:endParaRPr kumimoji="1" lang="ja-JP" altLang="en-US"/>
          </a:p>
        </p:txBody>
      </p:sp>
      <p:sp>
        <p:nvSpPr>
          <p:cNvPr id="6" name="円/楕円 5">
            <a:extLst>
              <a:ext uri="{FF2B5EF4-FFF2-40B4-BE49-F238E27FC236}">
                <a16:creationId xmlns:a16="http://schemas.microsoft.com/office/drawing/2014/main" id="{AD600E1C-5D97-0FC8-E422-2A656C129088}"/>
              </a:ext>
            </a:extLst>
          </p:cNvPr>
          <p:cNvSpPr/>
          <p:nvPr/>
        </p:nvSpPr>
        <p:spPr>
          <a:xfrm>
            <a:off x="5186737" y="2566867"/>
            <a:ext cx="1366463" cy="422913"/>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円/楕円 6">
            <a:extLst>
              <a:ext uri="{FF2B5EF4-FFF2-40B4-BE49-F238E27FC236}">
                <a16:creationId xmlns:a16="http://schemas.microsoft.com/office/drawing/2014/main" id="{BEB97E9D-DF04-E031-F9DE-C83C1E89DF81}"/>
              </a:ext>
            </a:extLst>
          </p:cNvPr>
          <p:cNvSpPr/>
          <p:nvPr/>
        </p:nvSpPr>
        <p:spPr>
          <a:xfrm>
            <a:off x="5208002" y="5803705"/>
            <a:ext cx="1366463" cy="538411"/>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80760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53B7C-0A41-B7B4-583A-0762B3C3AC7E}"/>
            </a:ext>
          </a:extLst>
        </p:cNvPr>
        <p:cNvGrpSpPr/>
        <p:nvPr/>
      </p:nvGrpSpPr>
      <p:grpSpPr>
        <a:xfrm>
          <a:off x="0" y="0"/>
          <a:ext cx="0" cy="0"/>
          <a:chOff x="0" y="0"/>
          <a:chExt cx="0" cy="0"/>
        </a:xfrm>
      </p:grpSpPr>
      <p:pic>
        <p:nvPicPr>
          <p:cNvPr id="14" name="図 13">
            <a:extLst>
              <a:ext uri="{FF2B5EF4-FFF2-40B4-BE49-F238E27FC236}">
                <a16:creationId xmlns:a16="http://schemas.microsoft.com/office/drawing/2014/main" id="{18825213-6019-61B0-D50C-9F96665D94BE}"/>
              </a:ext>
            </a:extLst>
          </p:cNvPr>
          <p:cNvPicPr>
            <a:picLocks noChangeAspect="1"/>
          </p:cNvPicPr>
          <p:nvPr/>
        </p:nvPicPr>
        <p:blipFill>
          <a:blip r:embed="rId2"/>
          <a:stretch>
            <a:fillRect/>
          </a:stretch>
        </p:blipFill>
        <p:spPr>
          <a:xfrm>
            <a:off x="816795" y="2449152"/>
            <a:ext cx="7772400" cy="4023112"/>
          </a:xfrm>
          <a:prstGeom prst="rect">
            <a:avLst/>
          </a:prstGeom>
        </p:spPr>
      </p:pic>
      <p:sp>
        <p:nvSpPr>
          <p:cNvPr id="2" name="タイトル 1">
            <a:extLst>
              <a:ext uri="{FF2B5EF4-FFF2-40B4-BE49-F238E27FC236}">
                <a16:creationId xmlns:a16="http://schemas.microsoft.com/office/drawing/2014/main" id="{3203F51B-33B3-97B8-ADE7-CE90A02F8769}"/>
              </a:ext>
            </a:extLst>
          </p:cNvPr>
          <p:cNvSpPr>
            <a:spLocks noGrp="1"/>
          </p:cNvSpPr>
          <p:nvPr>
            <p:ph type="title"/>
          </p:nvPr>
        </p:nvSpPr>
        <p:spPr/>
        <p:txBody>
          <a:bodyPr/>
          <a:lstStyle/>
          <a:p>
            <a:r>
              <a:rPr kumimoji="1" lang="en-US" altLang="ja-JP" dirty="0"/>
              <a:t>Basic Heatmap Page(3)</a:t>
            </a:r>
            <a:endParaRPr kumimoji="1" lang="ja-JP" altLang="en-US"/>
          </a:p>
        </p:txBody>
      </p:sp>
      <p:sp>
        <p:nvSpPr>
          <p:cNvPr id="3" name="コンテンツ プレースホルダー 2">
            <a:extLst>
              <a:ext uri="{FF2B5EF4-FFF2-40B4-BE49-F238E27FC236}">
                <a16:creationId xmlns:a16="http://schemas.microsoft.com/office/drawing/2014/main" id="{34EE2F01-D215-E499-A7CD-70DEBFE13246}"/>
              </a:ext>
            </a:extLst>
          </p:cNvPr>
          <p:cNvSpPr>
            <a:spLocks noGrp="1"/>
          </p:cNvSpPr>
          <p:nvPr>
            <p:ph idx="1"/>
          </p:nvPr>
        </p:nvSpPr>
        <p:spPr>
          <a:xfrm>
            <a:off x="457200" y="1431872"/>
            <a:ext cx="8491591" cy="4492572"/>
          </a:xfrm>
        </p:spPr>
        <p:txBody>
          <a:bodyPr>
            <a:normAutofit/>
          </a:bodyPr>
          <a:lstStyle/>
          <a:p>
            <a:r>
              <a:rPr kumimoji="1" lang="en-US" altLang="ja-JP" sz="2400" dirty="0"/>
              <a:t>Heat map based on fractions of each OTU in each sample. </a:t>
            </a:r>
          </a:p>
          <a:p>
            <a:r>
              <a:rPr kumimoji="1" lang="en-US" altLang="ja-JP" sz="2400" dirty="0"/>
              <a:t>Hover the cursor on the cell, then popup help shows its content. </a:t>
            </a:r>
            <a:endParaRPr kumimoji="1" lang="ja-JP" altLang="en-US" sz="2400"/>
          </a:p>
        </p:txBody>
      </p:sp>
      <p:sp>
        <p:nvSpPr>
          <p:cNvPr id="4" name="スライド番号プレースホルダー 3">
            <a:extLst>
              <a:ext uri="{FF2B5EF4-FFF2-40B4-BE49-F238E27FC236}">
                <a16:creationId xmlns:a16="http://schemas.microsoft.com/office/drawing/2014/main" id="{97A2D4A8-9569-ECBD-DF2D-0AD00BE4F6ED}"/>
              </a:ext>
            </a:extLst>
          </p:cNvPr>
          <p:cNvSpPr>
            <a:spLocks noGrp="1"/>
          </p:cNvSpPr>
          <p:nvPr>
            <p:ph type="sldNum" sz="quarter" idx="12"/>
          </p:nvPr>
        </p:nvSpPr>
        <p:spPr/>
        <p:txBody>
          <a:bodyPr/>
          <a:lstStyle/>
          <a:p>
            <a:fld id="{425343EA-DF82-7B46-B82A-D3E5BD486EE3}" type="slidenum">
              <a:rPr kumimoji="1" lang="ja-JP" altLang="en-US" smtClean="0"/>
              <a:t>18</a:t>
            </a:fld>
            <a:endParaRPr kumimoji="1" lang="ja-JP" altLang="en-US"/>
          </a:p>
        </p:txBody>
      </p:sp>
      <p:sp>
        <p:nvSpPr>
          <p:cNvPr id="8" name="円/楕円 7">
            <a:extLst>
              <a:ext uri="{FF2B5EF4-FFF2-40B4-BE49-F238E27FC236}">
                <a16:creationId xmlns:a16="http://schemas.microsoft.com/office/drawing/2014/main" id="{7FBB048B-9A44-B50F-6FC3-FE7B0072F499}"/>
              </a:ext>
            </a:extLst>
          </p:cNvPr>
          <p:cNvSpPr/>
          <p:nvPr/>
        </p:nvSpPr>
        <p:spPr>
          <a:xfrm>
            <a:off x="5176463" y="3131946"/>
            <a:ext cx="1366463" cy="2657525"/>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5" name="図 14">
            <a:extLst>
              <a:ext uri="{FF2B5EF4-FFF2-40B4-BE49-F238E27FC236}">
                <a16:creationId xmlns:a16="http://schemas.microsoft.com/office/drawing/2014/main" id="{FBB4CDAC-1D73-B070-EA58-13B4A548197E}"/>
              </a:ext>
            </a:extLst>
          </p:cNvPr>
          <p:cNvPicPr>
            <a:picLocks noChangeAspect="1"/>
          </p:cNvPicPr>
          <p:nvPr/>
        </p:nvPicPr>
        <p:blipFill>
          <a:blip r:embed="rId3"/>
          <a:stretch>
            <a:fillRect/>
          </a:stretch>
        </p:blipFill>
        <p:spPr>
          <a:xfrm>
            <a:off x="6231705" y="4802027"/>
            <a:ext cx="2095500" cy="254000"/>
          </a:xfrm>
          <a:prstGeom prst="rect">
            <a:avLst/>
          </a:prstGeom>
        </p:spPr>
      </p:pic>
      <p:cxnSp>
        <p:nvCxnSpPr>
          <p:cNvPr id="17" name="直線矢印コネクタ 16">
            <a:extLst>
              <a:ext uri="{FF2B5EF4-FFF2-40B4-BE49-F238E27FC236}">
                <a16:creationId xmlns:a16="http://schemas.microsoft.com/office/drawing/2014/main" id="{9171D801-1435-E10D-EE3A-6113CA1BCCA9}"/>
              </a:ext>
            </a:extLst>
          </p:cNvPr>
          <p:cNvCxnSpPr>
            <a:cxnSpLocks/>
          </p:cNvCxnSpPr>
          <p:nvPr/>
        </p:nvCxnSpPr>
        <p:spPr>
          <a:xfrm flipH="1" flipV="1">
            <a:off x="6143946" y="4715838"/>
            <a:ext cx="205483" cy="8618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26066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97F41-D7E5-A649-A64A-1099D15E57C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9450110-A371-ECF3-B5F6-12BDBB4E334D}"/>
              </a:ext>
            </a:extLst>
          </p:cNvPr>
          <p:cNvSpPr>
            <a:spLocks noGrp="1"/>
          </p:cNvSpPr>
          <p:nvPr>
            <p:ph type="title"/>
          </p:nvPr>
        </p:nvSpPr>
        <p:spPr/>
        <p:txBody>
          <a:bodyPr/>
          <a:lstStyle/>
          <a:p>
            <a:r>
              <a:rPr kumimoji="1" lang="en-US" altLang="ja-JP" dirty="0"/>
              <a:t>Basic Heatmap Page(4)</a:t>
            </a:r>
            <a:endParaRPr kumimoji="1" lang="ja-JP" altLang="en-US"/>
          </a:p>
        </p:txBody>
      </p:sp>
      <p:sp>
        <p:nvSpPr>
          <p:cNvPr id="3" name="コンテンツ プレースホルダー 2">
            <a:extLst>
              <a:ext uri="{FF2B5EF4-FFF2-40B4-BE49-F238E27FC236}">
                <a16:creationId xmlns:a16="http://schemas.microsoft.com/office/drawing/2014/main" id="{B33C1924-F6AE-EE88-3B3A-9352096BFA34}"/>
              </a:ext>
            </a:extLst>
          </p:cNvPr>
          <p:cNvSpPr>
            <a:spLocks noGrp="1"/>
          </p:cNvSpPr>
          <p:nvPr>
            <p:ph idx="1"/>
          </p:nvPr>
        </p:nvSpPr>
        <p:spPr>
          <a:xfrm>
            <a:off x="457199" y="1633591"/>
            <a:ext cx="8491591" cy="4492572"/>
          </a:xfrm>
        </p:spPr>
        <p:txBody>
          <a:bodyPr>
            <a:normAutofit/>
          </a:bodyPr>
          <a:lstStyle/>
          <a:p>
            <a:r>
              <a:rPr lang="en-US" altLang="ja-JP" sz="2400" dirty="0"/>
              <a:t>You can extract taxa that matches conditions. </a:t>
            </a:r>
            <a:endParaRPr kumimoji="1" lang="ja-JP" altLang="en-US" sz="2400"/>
          </a:p>
        </p:txBody>
      </p:sp>
      <p:sp>
        <p:nvSpPr>
          <p:cNvPr id="4" name="スライド番号プレースホルダー 3">
            <a:extLst>
              <a:ext uri="{FF2B5EF4-FFF2-40B4-BE49-F238E27FC236}">
                <a16:creationId xmlns:a16="http://schemas.microsoft.com/office/drawing/2014/main" id="{1DFC14C1-C549-91F0-0286-28B8D43BB3AF}"/>
              </a:ext>
            </a:extLst>
          </p:cNvPr>
          <p:cNvSpPr>
            <a:spLocks noGrp="1"/>
          </p:cNvSpPr>
          <p:nvPr>
            <p:ph type="sldNum" sz="quarter" idx="12"/>
          </p:nvPr>
        </p:nvSpPr>
        <p:spPr/>
        <p:txBody>
          <a:bodyPr/>
          <a:lstStyle/>
          <a:p>
            <a:fld id="{425343EA-DF82-7B46-B82A-D3E5BD486EE3}" type="slidenum">
              <a:rPr kumimoji="1" lang="ja-JP" altLang="en-US" smtClean="0"/>
              <a:t>19</a:t>
            </a:fld>
            <a:endParaRPr kumimoji="1" lang="ja-JP" altLang="en-US"/>
          </a:p>
        </p:txBody>
      </p:sp>
      <p:pic>
        <p:nvPicPr>
          <p:cNvPr id="5" name="図 4">
            <a:extLst>
              <a:ext uri="{FF2B5EF4-FFF2-40B4-BE49-F238E27FC236}">
                <a16:creationId xmlns:a16="http://schemas.microsoft.com/office/drawing/2014/main" id="{FAC41D68-6AA2-E035-8C45-C573F0CDF938}"/>
              </a:ext>
            </a:extLst>
          </p:cNvPr>
          <p:cNvPicPr>
            <a:picLocks noChangeAspect="1"/>
          </p:cNvPicPr>
          <p:nvPr/>
        </p:nvPicPr>
        <p:blipFill>
          <a:blip r:embed="rId2"/>
          <a:stretch>
            <a:fillRect/>
          </a:stretch>
        </p:blipFill>
        <p:spPr>
          <a:xfrm>
            <a:off x="685800" y="2393883"/>
            <a:ext cx="7772400" cy="3847373"/>
          </a:xfrm>
          <a:prstGeom prst="rect">
            <a:avLst/>
          </a:prstGeom>
        </p:spPr>
      </p:pic>
      <p:sp>
        <p:nvSpPr>
          <p:cNvPr id="6" name="円/楕円 5">
            <a:extLst>
              <a:ext uri="{FF2B5EF4-FFF2-40B4-BE49-F238E27FC236}">
                <a16:creationId xmlns:a16="http://schemas.microsoft.com/office/drawing/2014/main" id="{3CFBB3F1-17D3-DCE8-CF1F-235B5821BA62}"/>
              </a:ext>
            </a:extLst>
          </p:cNvPr>
          <p:cNvSpPr/>
          <p:nvPr/>
        </p:nvSpPr>
        <p:spPr>
          <a:xfrm>
            <a:off x="1561671" y="2530549"/>
            <a:ext cx="2702104" cy="551698"/>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37905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en-US" altLang="ja-JP" sz="8900" dirty="0"/>
              <a:t>Introduction</a:t>
            </a:r>
            <a:endParaRPr kumimoji="1" lang="ja-JP" altLang="en-US" sz="4000" dirty="0"/>
          </a:p>
        </p:txBody>
      </p:sp>
      <p:sp>
        <p:nvSpPr>
          <p:cNvPr id="5" name="スライド番号プレースホルダー 4"/>
          <p:cNvSpPr>
            <a:spLocks noGrp="1"/>
          </p:cNvSpPr>
          <p:nvPr>
            <p:ph type="sldNum" sz="quarter" idx="12"/>
          </p:nvPr>
        </p:nvSpPr>
        <p:spPr/>
        <p:txBody>
          <a:bodyPr/>
          <a:lstStyle/>
          <a:p>
            <a:fld id="{425343EA-DF82-7B46-B82A-D3E5BD486EE3}" type="slidenum">
              <a:rPr kumimoji="1" lang="ja-JP" altLang="en-US" smtClean="0"/>
              <a:t>2</a:t>
            </a:fld>
            <a:endParaRPr kumimoji="1" lang="ja-JP" altLang="en-US"/>
          </a:p>
        </p:txBody>
      </p:sp>
    </p:spTree>
    <p:extLst>
      <p:ext uri="{BB962C8B-B14F-4D97-AF65-F5344CB8AC3E}">
        <p14:creationId xmlns:p14="http://schemas.microsoft.com/office/powerpoint/2010/main" val="949653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535E2-64BD-BF8A-F746-8581968B3BBF}"/>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D642C10B-17BC-CE45-BB9D-AE64283D10F8}"/>
              </a:ext>
            </a:extLst>
          </p:cNvPr>
          <p:cNvPicPr>
            <a:picLocks noChangeAspect="1"/>
          </p:cNvPicPr>
          <p:nvPr/>
        </p:nvPicPr>
        <p:blipFill>
          <a:blip r:embed="rId2"/>
          <a:stretch>
            <a:fillRect/>
          </a:stretch>
        </p:blipFill>
        <p:spPr>
          <a:xfrm>
            <a:off x="685800" y="2668769"/>
            <a:ext cx="7772400" cy="4016326"/>
          </a:xfrm>
          <a:prstGeom prst="rect">
            <a:avLst/>
          </a:prstGeom>
        </p:spPr>
      </p:pic>
      <p:sp>
        <p:nvSpPr>
          <p:cNvPr id="2" name="タイトル 1">
            <a:extLst>
              <a:ext uri="{FF2B5EF4-FFF2-40B4-BE49-F238E27FC236}">
                <a16:creationId xmlns:a16="http://schemas.microsoft.com/office/drawing/2014/main" id="{D475D7B7-62AE-8BBC-3EC4-E3821331FDBD}"/>
              </a:ext>
            </a:extLst>
          </p:cNvPr>
          <p:cNvSpPr>
            <a:spLocks noGrp="1"/>
          </p:cNvSpPr>
          <p:nvPr>
            <p:ph type="title"/>
          </p:nvPr>
        </p:nvSpPr>
        <p:spPr/>
        <p:txBody>
          <a:bodyPr/>
          <a:lstStyle/>
          <a:p>
            <a:r>
              <a:rPr kumimoji="1" lang="en-US" altLang="ja-JP" dirty="0"/>
              <a:t>Basic Heatmap Page(5)</a:t>
            </a:r>
            <a:endParaRPr kumimoji="1" lang="ja-JP" altLang="en-US"/>
          </a:p>
        </p:txBody>
      </p:sp>
      <p:sp>
        <p:nvSpPr>
          <p:cNvPr id="3" name="コンテンツ プレースホルダー 2">
            <a:extLst>
              <a:ext uri="{FF2B5EF4-FFF2-40B4-BE49-F238E27FC236}">
                <a16:creationId xmlns:a16="http://schemas.microsoft.com/office/drawing/2014/main" id="{B659D599-6D17-C3A5-7637-2D71E5A8AA79}"/>
              </a:ext>
            </a:extLst>
          </p:cNvPr>
          <p:cNvSpPr>
            <a:spLocks noGrp="1"/>
          </p:cNvSpPr>
          <p:nvPr>
            <p:ph idx="1"/>
          </p:nvPr>
        </p:nvSpPr>
        <p:spPr>
          <a:xfrm>
            <a:off x="457199" y="1633591"/>
            <a:ext cx="8491591" cy="4492572"/>
          </a:xfrm>
        </p:spPr>
        <p:txBody>
          <a:bodyPr>
            <a:normAutofit/>
          </a:bodyPr>
          <a:lstStyle/>
          <a:p>
            <a:r>
              <a:rPr lang="en-US" altLang="ja-JP" sz="2400" dirty="0"/>
              <a:t>When you use threshold, you can specify the fraction values for extraction (average, max, or values in one of your samples). </a:t>
            </a:r>
            <a:endParaRPr kumimoji="1" lang="ja-JP" altLang="en-US" sz="2400"/>
          </a:p>
        </p:txBody>
      </p:sp>
      <p:sp>
        <p:nvSpPr>
          <p:cNvPr id="4" name="スライド番号プレースホルダー 3">
            <a:extLst>
              <a:ext uri="{FF2B5EF4-FFF2-40B4-BE49-F238E27FC236}">
                <a16:creationId xmlns:a16="http://schemas.microsoft.com/office/drawing/2014/main" id="{837E328D-6924-05E1-61AD-80F78BA83DE8}"/>
              </a:ext>
            </a:extLst>
          </p:cNvPr>
          <p:cNvSpPr>
            <a:spLocks noGrp="1"/>
          </p:cNvSpPr>
          <p:nvPr>
            <p:ph type="sldNum" sz="quarter" idx="12"/>
          </p:nvPr>
        </p:nvSpPr>
        <p:spPr/>
        <p:txBody>
          <a:bodyPr/>
          <a:lstStyle/>
          <a:p>
            <a:fld id="{425343EA-DF82-7B46-B82A-D3E5BD486EE3}" type="slidenum">
              <a:rPr kumimoji="1" lang="ja-JP" altLang="en-US" smtClean="0"/>
              <a:t>20</a:t>
            </a:fld>
            <a:endParaRPr kumimoji="1" lang="ja-JP" altLang="en-US"/>
          </a:p>
        </p:txBody>
      </p:sp>
      <p:sp>
        <p:nvSpPr>
          <p:cNvPr id="6" name="円/楕円 5">
            <a:extLst>
              <a:ext uri="{FF2B5EF4-FFF2-40B4-BE49-F238E27FC236}">
                <a16:creationId xmlns:a16="http://schemas.microsoft.com/office/drawing/2014/main" id="{3A9C4F68-B619-FFD2-E2C5-4A2C60FF3323}"/>
              </a:ext>
            </a:extLst>
          </p:cNvPr>
          <p:cNvSpPr/>
          <p:nvPr/>
        </p:nvSpPr>
        <p:spPr>
          <a:xfrm>
            <a:off x="1687918" y="2827658"/>
            <a:ext cx="1212111" cy="276444"/>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円/楕円 6">
            <a:extLst>
              <a:ext uri="{FF2B5EF4-FFF2-40B4-BE49-F238E27FC236}">
                <a16:creationId xmlns:a16="http://schemas.microsoft.com/office/drawing/2014/main" id="{952A1F11-CEAB-F3D4-3105-71B075F4042B}"/>
              </a:ext>
            </a:extLst>
          </p:cNvPr>
          <p:cNvSpPr/>
          <p:nvPr/>
        </p:nvSpPr>
        <p:spPr>
          <a:xfrm>
            <a:off x="5263116" y="2456119"/>
            <a:ext cx="3338623" cy="425301"/>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942C21BA-325F-B732-9E57-9E3AEEE6612F}"/>
              </a:ext>
            </a:extLst>
          </p:cNvPr>
          <p:cNvSpPr/>
          <p:nvPr/>
        </p:nvSpPr>
        <p:spPr>
          <a:xfrm>
            <a:off x="5411973" y="2838892"/>
            <a:ext cx="372140" cy="425301"/>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C94D7B36-80CA-5B4F-5D3B-07044A8FDAEB}"/>
              </a:ext>
            </a:extLst>
          </p:cNvPr>
          <p:cNvSpPr/>
          <p:nvPr/>
        </p:nvSpPr>
        <p:spPr>
          <a:xfrm>
            <a:off x="5018567" y="3157869"/>
            <a:ext cx="563526" cy="2968294"/>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743643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75E69-AF9C-3C15-DDE7-F862DC64C0E4}"/>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4EA4DE1D-503D-3AFD-B1E1-1E6FC19F7149}"/>
              </a:ext>
            </a:extLst>
          </p:cNvPr>
          <p:cNvPicPr>
            <a:picLocks noChangeAspect="1"/>
          </p:cNvPicPr>
          <p:nvPr/>
        </p:nvPicPr>
        <p:blipFill>
          <a:blip r:embed="rId2"/>
          <a:stretch>
            <a:fillRect/>
          </a:stretch>
        </p:blipFill>
        <p:spPr>
          <a:xfrm>
            <a:off x="685800" y="2440547"/>
            <a:ext cx="7772400" cy="4016326"/>
          </a:xfrm>
          <a:prstGeom prst="rect">
            <a:avLst/>
          </a:prstGeom>
        </p:spPr>
      </p:pic>
      <p:sp>
        <p:nvSpPr>
          <p:cNvPr id="2" name="タイトル 1">
            <a:extLst>
              <a:ext uri="{FF2B5EF4-FFF2-40B4-BE49-F238E27FC236}">
                <a16:creationId xmlns:a16="http://schemas.microsoft.com/office/drawing/2014/main" id="{63128DD3-2A95-0839-CA1B-87FBE11E2671}"/>
              </a:ext>
            </a:extLst>
          </p:cNvPr>
          <p:cNvSpPr>
            <a:spLocks noGrp="1"/>
          </p:cNvSpPr>
          <p:nvPr>
            <p:ph type="title"/>
          </p:nvPr>
        </p:nvSpPr>
        <p:spPr/>
        <p:txBody>
          <a:bodyPr/>
          <a:lstStyle/>
          <a:p>
            <a:r>
              <a:rPr kumimoji="1" lang="en-US" altLang="ja-JP" dirty="0"/>
              <a:t>Basic Heatmap Page(6)</a:t>
            </a:r>
            <a:endParaRPr kumimoji="1" lang="ja-JP" altLang="en-US"/>
          </a:p>
        </p:txBody>
      </p:sp>
      <p:sp>
        <p:nvSpPr>
          <p:cNvPr id="3" name="コンテンツ プレースホルダー 2">
            <a:extLst>
              <a:ext uri="{FF2B5EF4-FFF2-40B4-BE49-F238E27FC236}">
                <a16:creationId xmlns:a16="http://schemas.microsoft.com/office/drawing/2014/main" id="{2D14E2DC-5283-F060-3239-CE3399084AF4}"/>
              </a:ext>
            </a:extLst>
          </p:cNvPr>
          <p:cNvSpPr>
            <a:spLocks noGrp="1"/>
          </p:cNvSpPr>
          <p:nvPr>
            <p:ph idx="1"/>
          </p:nvPr>
        </p:nvSpPr>
        <p:spPr>
          <a:xfrm>
            <a:off x="457199" y="1633591"/>
            <a:ext cx="8491591" cy="4492572"/>
          </a:xfrm>
        </p:spPr>
        <p:txBody>
          <a:bodyPr>
            <a:normAutofit/>
          </a:bodyPr>
          <a:lstStyle/>
          <a:p>
            <a:r>
              <a:rPr lang="en-US" altLang="ja-JP" sz="2400" dirty="0"/>
              <a:t>You can choose and extract OTUs manually. </a:t>
            </a:r>
            <a:endParaRPr kumimoji="1" lang="ja-JP" altLang="en-US" sz="2400"/>
          </a:p>
        </p:txBody>
      </p:sp>
      <p:sp>
        <p:nvSpPr>
          <p:cNvPr id="4" name="スライド番号プレースホルダー 3">
            <a:extLst>
              <a:ext uri="{FF2B5EF4-FFF2-40B4-BE49-F238E27FC236}">
                <a16:creationId xmlns:a16="http://schemas.microsoft.com/office/drawing/2014/main" id="{FF0FD3ED-8803-9E61-47E4-64ED497C0382}"/>
              </a:ext>
            </a:extLst>
          </p:cNvPr>
          <p:cNvSpPr>
            <a:spLocks noGrp="1"/>
          </p:cNvSpPr>
          <p:nvPr>
            <p:ph type="sldNum" sz="quarter" idx="12"/>
          </p:nvPr>
        </p:nvSpPr>
        <p:spPr/>
        <p:txBody>
          <a:bodyPr/>
          <a:lstStyle/>
          <a:p>
            <a:fld id="{425343EA-DF82-7B46-B82A-D3E5BD486EE3}" type="slidenum">
              <a:rPr kumimoji="1" lang="ja-JP" altLang="en-US" smtClean="0"/>
              <a:t>21</a:t>
            </a:fld>
            <a:endParaRPr kumimoji="1" lang="ja-JP" altLang="en-US"/>
          </a:p>
        </p:txBody>
      </p:sp>
      <p:sp>
        <p:nvSpPr>
          <p:cNvPr id="6" name="円/楕円 5">
            <a:extLst>
              <a:ext uri="{FF2B5EF4-FFF2-40B4-BE49-F238E27FC236}">
                <a16:creationId xmlns:a16="http://schemas.microsoft.com/office/drawing/2014/main" id="{3D88F3B4-886D-2D78-D731-F0C4D79A57B6}"/>
              </a:ext>
            </a:extLst>
          </p:cNvPr>
          <p:cNvSpPr/>
          <p:nvPr/>
        </p:nvSpPr>
        <p:spPr>
          <a:xfrm>
            <a:off x="575352" y="2969231"/>
            <a:ext cx="421241" cy="2958958"/>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円/楕円 6">
            <a:extLst>
              <a:ext uri="{FF2B5EF4-FFF2-40B4-BE49-F238E27FC236}">
                <a16:creationId xmlns:a16="http://schemas.microsoft.com/office/drawing/2014/main" id="{00C2D935-A29F-C959-295E-3888DFBE1A79}"/>
              </a:ext>
            </a:extLst>
          </p:cNvPr>
          <p:cNvSpPr/>
          <p:nvPr/>
        </p:nvSpPr>
        <p:spPr>
          <a:xfrm>
            <a:off x="616448" y="2712377"/>
            <a:ext cx="1232900" cy="226032"/>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7BE5ED9F-D1A3-37C3-6078-78C3FEA3A0C3}"/>
              </a:ext>
            </a:extLst>
          </p:cNvPr>
          <p:cNvSpPr/>
          <p:nvPr/>
        </p:nvSpPr>
        <p:spPr>
          <a:xfrm>
            <a:off x="3986372" y="2558265"/>
            <a:ext cx="1099336" cy="380144"/>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644047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34D29-4F90-481F-5A66-A7287489A98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39AFC2A-7639-E7C5-68F7-FA0F5CEB597F}"/>
              </a:ext>
            </a:extLst>
          </p:cNvPr>
          <p:cNvSpPr>
            <a:spLocks noGrp="1"/>
          </p:cNvSpPr>
          <p:nvPr>
            <p:ph type="title"/>
          </p:nvPr>
        </p:nvSpPr>
        <p:spPr/>
        <p:txBody>
          <a:bodyPr/>
          <a:lstStyle/>
          <a:p>
            <a:r>
              <a:rPr kumimoji="1" lang="en-US" altLang="ja-JP" dirty="0"/>
              <a:t>Basic Heatmap Page(7)</a:t>
            </a:r>
            <a:endParaRPr kumimoji="1" lang="ja-JP" altLang="en-US"/>
          </a:p>
        </p:txBody>
      </p:sp>
      <p:sp>
        <p:nvSpPr>
          <p:cNvPr id="3" name="コンテンツ プレースホルダー 2">
            <a:extLst>
              <a:ext uri="{FF2B5EF4-FFF2-40B4-BE49-F238E27FC236}">
                <a16:creationId xmlns:a16="http://schemas.microsoft.com/office/drawing/2014/main" id="{48EC3D36-8E13-F091-D356-56B35ADF1495}"/>
              </a:ext>
            </a:extLst>
          </p:cNvPr>
          <p:cNvSpPr>
            <a:spLocks noGrp="1"/>
          </p:cNvSpPr>
          <p:nvPr>
            <p:ph idx="1"/>
          </p:nvPr>
        </p:nvSpPr>
        <p:spPr>
          <a:xfrm>
            <a:off x="457199" y="1633591"/>
            <a:ext cx="8491591" cy="4492572"/>
          </a:xfrm>
        </p:spPr>
        <p:txBody>
          <a:bodyPr>
            <a:normAutofit/>
          </a:bodyPr>
          <a:lstStyle/>
          <a:p>
            <a:r>
              <a:rPr lang="en-US" altLang="ja-JP" sz="2400" dirty="0"/>
              <a:t>You can change OTU names for your convenience.</a:t>
            </a:r>
            <a:endParaRPr kumimoji="1" lang="ja-JP" altLang="en-US" sz="2400"/>
          </a:p>
        </p:txBody>
      </p:sp>
      <p:sp>
        <p:nvSpPr>
          <p:cNvPr id="4" name="スライド番号プレースホルダー 3">
            <a:extLst>
              <a:ext uri="{FF2B5EF4-FFF2-40B4-BE49-F238E27FC236}">
                <a16:creationId xmlns:a16="http://schemas.microsoft.com/office/drawing/2014/main" id="{A0724050-D763-242C-5F49-6533BEA0FD38}"/>
              </a:ext>
            </a:extLst>
          </p:cNvPr>
          <p:cNvSpPr>
            <a:spLocks noGrp="1"/>
          </p:cNvSpPr>
          <p:nvPr>
            <p:ph type="sldNum" sz="quarter" idx="12"/>
          </p:nvPr>
        </p:nvSpPr>
        <p:spPr/>
        <p:txBody>
          <a:bodyPr/>
          <a:lstStyle/>
          <a:p>
            <a:fld id="{425343EA-DF82-7B46-B82A-D3E5BD486EE3}" type="slidenum">
              <a:rPr kumimoji="1" lang="ja-JP" altLang="en-US" smtClean="0"/>
              <a:t>22</a:t>
            </a:fld>
            <a:endParaRPr kumimoji="1" lang="ja-JP" altLang="en-US"/>
          </a:p>
        </p:txBody>
      </p:sp>
      <p:pic>
        <p:nvPicPr>
          <p:cNvPr id="5" name="図 4">
            <a:extLst>
              <a:ext uri="{FF2B5EF4-FFF2-40B4-BE49-F238E27FC236}">
                <a16:creationId xmlns:a16="http://schemas.microsoft.com/office/drawing/2014/main" id="{24A303CF-84AD-A345-D5B5-8287FF68565E}"/>
              </a:ext>
            </a:extLst>
          </p:cNvPr>
          <p:cNvPicPr>
            <a:picLocks noChangeAspect="1"/>
          </p:cNvPicPr>
          <p:nvPr/>
        </p:nvPicPr>
        <p:blipFill>
          <a:blip r:embed="rId2"/>
          <a:stretch>
            <a:fillRect/>
          </a:stretch>
        </p:blipFill>
        <p:spPr>
          <a:xfrm>
            <a:off x="685800" y="2393883"/>
            <a:ext cx="4786831" cy="2369503"/>
          </a:xfrm>
          <a:prstGeom prst="rect">
            <a:avLst/>
          </a:prstGeom>
        </p:spPr>
      </p:pic>
      <p:sp>
        <p:nvSpPr>
          <p:cNvPr id="8" name="角丸四角形 7">
            <a:extLst>
              <a:ext uri="{FF2B5EF4-FFF2-40B4-BE49-F238E27FC236}">
                <a16:creationId xmlns:a16="http://schemas.microsoft.com/office/drawing/2014/main" id="{E51ED1DF-9960-8910-FCD8-A829AA9288BE}"/>
              </a:ext>
            </a:extLst>
          </p:cNvPr>
          <p:cNvSpPr/>
          <p:nvPr/>
        </p:nvSpPr>
        <p:spPr>
          <a:xfrm>
            <a:off x="685801" y="2622283"/>
            <a:ext cx="388088" cy="1949718"/>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2D4BFCC1-33B6-5F41-823C-9882B94BCB09}"/>
              </a:ext>
            </a:extLst>
          </p:cNvPr>
          <p:cNvPicPr>
            <a:picLocks noChangeAspect="1"/>
          </p:cNvPicPr>
          <p:nvPr/>
        </p:nvPicPr>
        <p:blipFill>
          <a:blip r:embed="rId3"/>
          <a:stretch>
            <a:fillRect/>
          </a:stretch>
        </p:blipFill>
        <p:spPr>
          <a:xfrm>
            <a:off x="3374777" y="3492398"/>
            <a:ext cx="4652909" cy="3002350"/>
          </a:xfrm>
          <a:prstGeom prst="rect">
            <a:avLst/>
          </a:prstGeom>
        </p:spPr>
      </p:pic>
    </p:spTree>
    <p:extLst>
      <p:ext uri="{BB962C8B-B14F-4D97-AF65-F5344CB8AC3E}">
        <p14:creationId xmlns:p14="http://schemas.microsoft.com/office/powerpoint/2010/main" val="42651914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CD066-3F5B-AD73-750F-07E0175A22BF}"/>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BCE50E48-DD4A-C3BB-6A4B-416E60772FB3}"/>
              </a:ext>
            </a:extLst>
          </p:cNvPr>
          <p:cNvPicPr>
            <a:picLocks noChangeAspect="1"/>
          </p:cNvPicPr>
          <p:nvPr/>
        </p:nvPicPr>
        <p:blipFill>
          <a:blip r:embed="rId2"/>
          <a:stretch>
            <a:fillRect/>
          </a:stretch>
        </p:blipFill>
        <p:spPr>
          <a:xfrm>
            <a:off x="363744" y="2333817"/>
            <a:ext cx="7772400" cy="3716825"/>
          </a:xfrm>
          <a:prstGeom prst="rect">
            <a:avLst/>
          </a:prstGeom>
        </p:spPr>
      </p:pic>
      <p:sp>
        <p:nvSpPr>
          <p:cNvPr id="2" name="タイトル 1">
            <a:extLst>
              <a:ext uri="{FF2B5EF4-FFF2-40B4-BE49-F238E27FC236}">
                <a16:creationId xmlns:a16="http://schemas.microsoft.com/office/drawing/2014/main" id="{71905DEA-B139-DB6C-F6CE-E5262B15631E}"/>
              </a:ext>
            </a:extLst>
          </p:cNvPr>
          <p:cNvSpPr>
            <a:spLocks noGrp="1"/>
          </p:cNvSpPr>
          <p:nvPr>
            <p:ph type="title"/>
          </p:nvPr>
        </p:nvSpPr>
        <p:spPr/>
        <p:txBody>
          <a:bodyPr/>
          <a:lstStyle/>
          <a:p>
            <a:r>
              <a:rPr kumimoji="1" lang="en-US" altLang="ja-JP" dirty="0"/>
              <a:t>Basic Heatmap Page(8)</a:t>
            </a:r>
            <a:endParaRPr kumimoji="1" lang="ja-JP" altLang="en-US"/>
          </a:p>
        </p:txBody>
      </p:sp>
      <p:sp>
        <p:nvSpPr>
          <p:cNvPr id="3" name="コンテンツ プレースホルダー 2">
            <a:extLst>
              <a:ext uri="{FF2B5EF4-FFF2-40B4-BE49-F238E27FC236}">
                <a16:creationId xmlns:a16="http://schemas.microsoft.com/office/drawing/2014/main" id="{09E540FC-C586-8D97-6851-08A1D310ABDA}"/>
              </a:ext>
            </a:extLst>
          </p:cNvPr>
          <p:cNvSpPr>
            <a:spLocks noGrp="1"/>
          </p:cNvSpPr>
          <p:nvPr>
            <p:ph idx="1"/>
          </p:nvPr>
        </p:nvSpPr>
        <p:spPr>
          <a:xfrm>
            <a:off x="457199" y="1633591"/>
            <a:ext cx="8491591" cy="4492572"/>
          </a:xfrm>
        </p:spPr>
        <p:txBody>
          <a:bodyPr>
            <a:normAutofit/>
          </a:bodyPr>
          <a:lstStyle/>
          <a:p>
            <a:r>
              <a:rPr lang="en-US" altLang="ja-JP" sz="2400" dirty="0"/>
              <a:t>You can copy sequences and fraction values of listed OTUs.</a:t>
            </a:r>
            <a:endParaRPr kumimoji="1" lang="ja-JP" altLang="en-US" sz="2400"/>
          </a:p>
        </p:txBody>
      </p:sp>
      <p:sp>
        <p:nvSpPr>
          <p:cNvPr id="4" name="スライド番号プレースホルダー 3">
            <a:extLst>
              <a:ext uri="{FF2B5EF4-FFF2-40B4-BE49-F238E27FC236}">
                <a16:creationId xmlns:a16="http://schemas.microsoft.com/office/drawing/2014/main" id="{4E4A92A3-560E-CC19-0E0D-AC4C8D82AC3F}"/>
              </a:ext>
            </a:extLst>
          </p:cNvPr>
          <p:cNvSpPr>
            <a:spLocks noGrp="1"/>
          </p:cNvSpPr>
          <p:nvPr>
            <p:ph type="sldNum" sz="quarter" idx="12"/>
          </p:nvPr>
        </p:nvSpPr>
        <p:spPr/>
        <p:txBody>
          <a:bodyPr/>
          <a:lstStyle/>
          <a:p>
            <a:fld id="{425343EA-DF82-7B46-B82A-D3E5BD486EE3}" type="slidenum">
              <a:rPr kumimoji="1" lang="ja-JP" altLang="en-US" smtClean="0"/>
              <a:t>23</a:t>
            </a:fld>
            <a:endParaRPr kumimoji="1" lang="ja-JP" altLang="en-US"/>
          </a:p>
        </p:txBody>
      </p:sp>
      <p:sp>
        <p:nvSpPr>
          <p:cNvPr id="9" name="円/楕円 8">
            <a:extLst>
              <a:ext uri="{FF2B5EF4-FFF2-40B4-BE49-F238E27FC236}">
                <a16:creationId xmlns:a16="http://schemas.microsoft.com/office/drawing/2014/main" id="{D1F7BDE4-B5DA-351A-F502-36FBFF83A4F9}"/>
              </a:ext>
            </a:extLst>
          </p:cNvPr>
          <p:cNvSpPr/>
          <p:nvPr/>
        </p:nvSpPr>
        <p:spPr>
          <a:xfrm>
            <a:off x="3230205" y="2328470"/>
            <a:ext cx="953281" cy="329639"/>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39667565-9E73-CEEF-AAE8-B41B58B81EAC}"/>
              </a:ext>
            </a:extLst>
          </p:cNvPr>
          <p:cNvSpPr/>
          <p:nvPr/>
        </p:nvSpPr>
        <p:spPr>
          <a:xfrm>
            <a:off x="4607301" y="2658109"/>
            <a:ext cx="2027415" cy="521026"/>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円/楕円 12">
            <a:extLst>
              <a:ext uri="{FF2B5EF4-FFF2-40B4-BE49-F238E27FC236}">
                <a16:creationId xmlns:a16="http://schemas.microsoft.com/office/drawing/2014/main" id="{D43D882C-6B48-8618-B8A3-377F8033E553}"/>
              </a:ext>
            </a:extLst>
          </p:cNvPr>
          <p:cNvSpPr/>
          <p:nvPr/>
        </p:nvSpPr>
        <p:spPr>
          <a:xfrm>
            <a:off x="1901136" y="2764404"/>
            <a:ext cx="3000473" cy="521026"/>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円/楕円 13">
            <a:extLst>
              <a:ext uri="{FF2B5EF4-FFF2-40B4-BE49-F238E27FC236}">
                <a16:creationId xmlns:a16="http://schemas.microsoft.com/office/drawing/2014/main" id="{277BAFEC-2455-FA11-789B-6466ECD1FFD0}"/>
              </a:ext>
            </a:extLst>
          </p:cNvPr>
          <p:cNvSpPr/>
          <p:nvPr/>
        </p:nvSpPr>
        <p:spPr>
          <a:xfrm>
            <a:off x="74428" y="4997302"/>
            <a:ext cx="584792" cy="723013"/>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16" name="直線矢印コネクタ 15">
            <a:extLst>
              <a:ext uri="{FF2B5EF4-FFF2-40B4-BE49-F238E27FC236}">
                <a16:creationId xmlns:a16="http://schemas.microsoft.com/office/drawing/2014/main" id="{102BA558-F604-BD74-4ADB-BBAF164C3C89}"/>
              </a:ext>
            </a:extLst>
          </p:cNvPr>
          <p:cNvCxnSpPr/>
          <p:nvPr/>
        </p:nvCxnSpPr>
        <p:spPr>
          <a:xfrm flipV="1">
            <a:off x="457199" y="3285430"/>
            <a:ext cx="2094615" cy="204219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616788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8752E-1BDB-C19F-8D72-B899DB509EA6}"/>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0338480D-44FD-D47F-F0DF-2203865F9498}"/>
              </a:ext>
            </a:extLst>
          </p:cNvPr>
          <p:cNvPicPr>
            <a:picLocks noChangeAspect="1"/>
          </p:cNvPicPr>
          <p:nvPr/>
        </p:nvPicPr>
        <p:blipFill>
          <a:blip r:embed="rId2"/>
          <a:stretch>
            <a:fillRect/>
          </a:stretch>
        </p:blipFill>
        <p:spPr>
          <a:xfrm>
            <a:off x="685800" y="2280623"/>
            <a:ext cx="7772400" cy="3634316"/>
          </a:xfrm>
          <a:prstGeom prst="rect">
            <a:avLst/>
          </a:prstGeom>
        </p:spPr>
      </p:pic>
      <p:sp>
        <p:nvSpPr>
          <p:cNvPr id="2" name="タイトル 1">
            <a:extLst>
              <a:ext uri="{FF2B5EF4-FFF2-40B4-BE49-F238E27FC236}">
                <a16:creationId xmlns:a16="http://schemas.microsoft.com/office/drawing/2014/main" id="{00B4ED9E-D446-435C-7FAA-F6989CE523ED}"/>
              </a:ext>
            </a:extLst>
          </p:cNvPr>
          <p:cNvSpPr>
            <a:spLocks noGrp="1"/>
          </p:cNvSpPr>
          <p:nvPr>
            <p:ph type="title"/>
          </p:nvPr>
        </p:nvSpPr>
        <p:spPr/>
        <p:txBody>
          <a:bodyPr/>
          <a:lstStyle/>
          <a:p>
            <a:r>
              <a:rPr kumimoji="1" lang="en-US" altLang="ja-JP" dirty="0"/>
              <a:t>Basic Heatmap Page(9)</a:t>
            </a:r>
            <a:endParaRPr kumimoji="1" lang="ja-JP" altLang="en-US"/>
          </a:p>
        </p:txBody>
      </p:sp>
      <p:sp>
        <p:nvSpPr>
          <p:cNvPr id="3" name="コンテンツ プレースホルダー 2">
            <a:extLst>
              <a:ext uri="{FF2B5EF4-FFF2-40B4-BE49-F238E27FC236}">
                <a16:creationId xmlns:a16="http://schemas.microsoft.com/office/drawing/2014/main" id="{93EF0EA6-886C-4626-9617-0F8061696495}"/>
              </a:ext>
            </a:extLst>
          </p:cNvPr>
          <p:cNvSpPr>
            <a:spLocks noGrp="1"/>
          </p:cNvSpPr>
          <p:nvPr>
            <p:ph idx="1"/>
          </p:nvPr>
        </p:nvSpPr>
        <p:spPr>
          <a:xfrm>
            <a:off x="457199" y="1633591"/>
            <a:ext cx="8491591" cy="4492572"/>
          </a:xfrm>
        </p:spPr>
        <p:txBody>
          <a:bodyPr>
            <a:normAutofit/>
          </a:bodyPr>
          <a:lstStyle/>
          <a:p>
            <a:r>
              <a:rPr lang="en-US" altLang="ja-JP" sz="2400" dirty="0"/>
              <a:t>You can access “super heatmap”.</a:t>
            </a:r>
            <a:endParaRPr kumimoji="1" lang="ja-JP" altLang="en-US" sz="2400"/>
          </a:p>
        </p:txBody>
      </p:sp>
      <p:sp>
        <p:nvSpPr>
          <p:cNvPr id="4" name="スライド番号プレースホルダー 3">
            <a:extLst>
              <a:ext uri="{FF2B5EF4-FFF2-40B4-BE49-F238E27FC236}">
                <a16:creationId xmlns:a16="http://schemas.microsoft.com/office/drawing/2014/main" id="{82A2DA9A-833D-655D-FEBA-942E3F747358}"/>
              </a:ext>
            </a:extLst>
          </p:cNvPr>
          <p:cNvSpPr>
            <a:spLocks noGrp="1"/>
          </p:cNvSpPr>
          <p:nvPr>
            <p:ph type="sldNum" sz="quarter" idx="12"/>
          </p:nvPr>
        </p:nvSpPr>
        <p:spPr/>
        <p:txBody>
          <a:bodyPr/>
          <a:lstStyle/>
          <a:p>
            <a:fld id="{425343EA-DF82-7B46-B82A-D3E5BD486EE3}" type="slidenum">
              <a:rPr kumimoji="1" lang="ja-JP" altLang="en-US" smtClean="0"/>
              <a:t>24</a:t>
            </a:fld>
            <a:endParaRPr kumimoji="1" lang="ja-JP" altLang="en-US"/>
          </a:p>
        </p:txBody>
      </p:sp>
      <p:sp>
        <p:nvSpPr>
          <p:cNvPr id="9" name="円/楕円 8">
            <a:extLst>
              <a:ext uri="{FF2B5EF4-FFF2-40B4-BE49-F238E27FC236}">
                <a16:creationId xmlns:a16="http://schemas.microsoft.com/office/drawing/2014/main" id="{5E5DAE38-42ED-67CF-391E-0DC0DAF012C1}"/>
              </a:ext>
            </a:extLst>
          </p:cNvPr>
          <p:cNvSpPr/>
          <p:nvPr/>
        </p:nvSpPr>
        <p:spPr>
          <a:xfrm flipV="1">
            <a:off x="2773005" y="2280623"/>
            <a:ext cx="778269" cy="271131"/>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846142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BBCBF-ECDE-81ED-6F1A-3E1DA7F9E70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6C986AA-51F0-D3FC-83C5-872EE4C1C60E}"/>
              </a:ext>
            </a:extLst>
          </p:cNvPr>
          <p:cNvSpPr>
            <a:spLocks noGrp="1"/>
          </p:cNvSpPr>
          <p:nvPr>
            <p:ph type="title"/>
          </p:nvPr>
        </p:nvSpPr>
        <p:spPr/>
        <p:txBody>
          <a:bodyPr/>
          <a:lstStyle/>
          <a:p>
            <a:r>
              <a:rPr kumimoji="1" lang="en-US" altLang="ja-JP" dirty="0"/>
              <a:t>Basic Heatmap Page(10)</a:t>
            </a:r>
            <a:endParaRPr kumimoji="1" lang="ja-JP" altLang="en-US"/>
          </a:p>
        </p:txBody>
      </p:sp>
      <p:sp>
        <p:nvSpPr>
          <p:cNvPr id="3" name="コンテンツ プレースホルダー 2">
            <a:extLst>
              <a:ext uri="{FF2B5EF4-FFF2-40B4-BE49-F238E27FC236}">
                <a16:creationId xmlns:a16="http://schemas.microsoft.com/office/drawing/2014/main" id="{D1B2C087-E44D-16DC-8D60-B797D0B7EFF0}"/>
              </a:ext>
            </a:extLst>
          </p:cNvPr>
          <p:cNvSpPr>
            <a:spLocks noGrp="1"/>
          </p:cNvSpPr>
          <p:nvPr>
            <p:ph idx="1"/>
          </p:nvPr>
        </p:nvSpPr>
        <p:spPr>
          <a:xfrm>
            <a:off x="457199" y="1633591"/>
            <a:ext cx="8491591" cy="4492572"/>
          </a:xfrm>
        </p:spPr>
        <p:txBody>
          <a:bodyPr>
            <a:normAutofit/>
          </a:bodyPr>
          <a:lstStyle/>
          <a:p>
            <a:r>
              <a:rPr lang="en-US" altLang="ja-JP" sz="2400" dirty="0"/>
              <a:t>Basic heatmap is convenient to grasp distribution of detected taxa at OTU level. </a:t>
            </a:r>
          </a:p>
        </p:txBody>
      </p:sp>
      <p:sp>
        <p:nvSpPr>
          <p:cNvPr id="4" name="スライド番号プレースホルダー 3">
            <a:extLst>
              <a:ext uri="{FF2B5EF4-FFF2-40B4-BE49-F238E27FC236}">
                <a16:creationId xmlns:a16="http://schemas.microsoft.com/office/drawing/2014/main" id="{EAE2D3B7-E71F-6BC7-9C7D-272D6391E101}"/>
              </a:ext>
            </a:extLst>
          </p:cNvPr>
          <p:cNvSpPr>
            <a:spLocks noGrp="1"/>
          </p:cNvSpPr>
          <p:nvPr>
            <p:ph type="sldNum" sz="quarter" idx="12"/>
          </p:nvPr>
        </p:nvSpPr>
        <p:spPr/>
        <p:txBody>
          <a:bodyPr/>
          <a:lstStyle/>
          <a:p>
            <a:fld id="{425343EA-DF82-7B46-B82A-D3E5BD486EE3}" type="slidenum">
              <a:rPr kumimoji="1" lang="ja-JP" altLang="en-US" smtClean="0"/>
              <a:t>25</a:t>
            </a:fld>
            <a:endParaRPr kumimoji="1" lang="ja-JP" altLang="en-US"/>
          </a:p>
        </p:txBody>
      </p:sp>
    </p:spTree>
    <p:extLst>
      <p:ext uri="{BB962C8B-B14F-4D97-AF65-F5344CB8AC3E}">
        <p14:creationId xmlns:p14="http://schemas.microsoft.com/office/powerpoint/2010/main" val="4254457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22D78-563A-720C-0AAB-4EF110D265D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08D6186-64C0-2349-6A50-21E6E717908C}"/>
              </a:ext>
            </a:extLst>
          </p:cNvPr>
          <p:cNvSpPr>
            <a:spLocks noGrp="1"/>
          </p:cNvSpPr>
          <p:nvPr>
            <p:ph type="title"/>
          </p:nvPr>
        </p:nvSpPr>
        <p:spPr/>
        <p:txBody>
          <a:bodyPr/>
          <a:lstStyle/>
          <a:p>
            <a:r>
              <a:rPr kumimoji="1" lang="en-US" altLang="ja-JP" dirty="0"/>
              <a:t>Basic Heatmap Page(11)</a:t>
            </a:r>
            <a:endParaRPr kumimoji="1" lang="ja-JP" altLang="en-US"/>
          </a:p>
        </p:txBody>
      </p:sp>
      <p:sp>
        <p:nvSpPr>
          <p:cNvPr id="3" name="コンテンツ プレースホルダー 2">
            <a:extLst>
              <a:ext uri="{FF2B5EF4-FFF2-40B4-BE49-F238E27FC236}">
                <a16:creationId xmlns:a16="http://schemas.microsoft.com/office/drawing/2014/main" id="{01FBB5CE-29B5-D02F-BF5C-F62080664BDD}"/>
              </a:ext>
            </a:extLst>
          </p:cNvPr>
          <p:cNvSpPr>
            <a:spLocks noGrp="1"/>
          </p:cNvSpPr>
          <p:nvPr>
            <p:ph idx="1"/>
          </p:nvPr>
        </p:nvSpPr>
        <p:spPr>
          <a:xfrm>
            <a:off x="457199" y="1633591"/>
            <a:ext cx="8491591" cy="4492572"/>
          </a:xfrm>
        </p:spPr>
        <p:txBody>
          <a:bodyPr>
            <a:normAutofit/>
          </a:bodyPr>
          <a:lstStyle/>
          <a:p>
            <a:r>
              <a:rPr lang="en-US" altLang="ja-JP" sz="2400" dirty="0"/>
              <a:t>Let’s go back to P1.</a:t>
            </a:r>
          </a:p>
        </p:txBody>
      </p:sp>
      <p:sp>
        <p:nvSpPr>
          <p:cNvPr id="4" name="スライド番号プレースホルダー 3">
            <a:extLst>
              <a:ext uri="{FF2B5EF4-FFF2-40B4-BE49-F238E27FC236}">
                <a16:creationId xmlns:a16="http://schemas.microsoft.com/office/drawing/2014/main" id="{5B8F47DE-819B-F2E0-56E6-671E934CDDB6}"/>
              </a:ext>
            </a:extLst>
          </p:cNvPr>
          <p:cNvSpPr>
            <a:spLocks noGrp="1"/>
          </p:cNvSpPr>
          <p:nvPr>
            <p:ph type="sldNum" sz="quarter" idx="12"/>
          </p:nvPr>
        </p:nvSpPr>
        <p:spPr/>
        <p:txBody>
          <a:bodyPr/>
          <a:lstStyle/>
          <a:p>
            <a:fld id="{425343EA-DF82-7B46-B82A-D3E5BD486EE3}" type="slidenum">
              <a:rPr kumimoji="1" lang="ja-JP" altLang="en-US" smtClean="0"/>
              <a:t>26</a:t>
            </a:fld>
            <a:endParaRPr kumimoji="1" lang="ja-JP" altLang="en-US"/>
          </a:p>
        </p:txBody>
      </p:sp>
      <p:pic>
        <p:nvPicPr>
          <p:cNvPr id="5" name="図 4">
            <a:extLst>
              <a:ext uri="{FF2B5EF4-FFF2-40B4-BE49-F238E27FC236}">
                <a16:creationId xmlns:a16="http://schemas.microsoft.com/office/drawing/2014/main" id="{51FEFCC4-6D29-5B6B-062F-00622A416B6F}"/>
              </a:ext>
            </a:extLst>
          </p:cNvPr>
          <p:cNvPicPr>
            <a:picLocks noChangeAspect="1"/>
          </p:cNvPicPr>
          <p:nvPr/>
        </p:nvPicPr>
        <p:blipFill>
          <a:blip r:embed="rId2"/>
          <a:stretch>
            <a:fillRect/>
          </a:stretch>
        </p:blipFill>
        <p:spPr>
          <a:xfrm>
            <a:off x="685800" y="2659697"/>
            <a:ext cx="7772400" cy="3847373"/>
          </a:xfrm>
          <a:prstGeom prst="rect">
            <a:avLst/>
          </a:prstGeom>
        </p:spPr>
      </p:pic>
      <p:sp>
        <p:nvSpPr>
          <p:cNvPr id="6" name="円/楕円 5">
            <a:extLst>
              <a:ext uri="{FF2B5EF4-FFF2-40B4-BE49-F238E27FC236}">
                <a16:creationId xmlns:a16="http://schemas.microsoft.com/office/drawing/2014/main" id="{01315103-A32D-2666-BB9A-44EB100009EE}"/>
              </a:ext>
            </a:extLst>
          </p:cNvPr>
          <p:cNvSpPr/>
          <p:nvPr/>
        </p:nvSpPr>
        <p:spPr>
          <a:xfrm>
            <a:off x="606175" y="2752160"/>
            <a:ext cx="1366463" cy="328773"/>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625468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6FE95-57B6-FC5B-7051-632A815B2171}"/>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F6C8F7AC-47E0-C13F-5BA2-C4B889521AB2}"/>
              </a:ext>
            </a:extLst>
          </p:cNvPr>
          <p:cNvPicPr>
            <a:picLocks noChangeAspect="1"/>
          </p:cNvPicPr>
          <p:nvPr/>
        </p:nvPicPr>
        <p:blipFill>
          <a:blip r:embed="rId2"/>
          <a:stretch>
            <a:fillRect/>
          </a:stretch>
        </p:blipFill>
        <p:spPr>
          <a:xfrm>
            <a:off x="685800" y="2316872"/>
            <a:ext cx="7772400" cy="4266490"/>
          </a:xfrm>
          <a:prstGeom prst="rect">
            <a:avLst/>
          </a:prstGeom>
        </p:spPr>
      </p:pic>
      <p:sp>
        <p:nvSpPr>
          <p:cNvPr id="2" name="タイトル 1">
            <a:extLst>
              <a:ext uri="{FF2B5EF4-FFF2-40B4-BE49-F238E27FC236}">
                <a16:creationId xmlns:a16="http://schemas.microsoft.com/office/drawing/2014/main" id="{61DC5A10-4270-1227-9E20-775DC9D2EC3B}"/>
              </a:ext>
            </a:extLst>
          </p:cNvPr>
          <p:cNvSpPr>
            <a:spLocks noGrp="1"/>
          </p:cNvSpPr>
          <p:nvPr>
            <p:ph type="title"/>
          </p:nvPr>
        </p:nvSpPr>
        <p:spPr/>
        <p:txBody>
          <a:bodyPr/>
          <a:lstStyle/>
          <a:p>
            <a:r>
              <a:rPr kumimoji="1" lang="en-US" altLang="ja-JP" dirty="0"/>
              <a:t>Basic Heatmap Page(12)</a:t>
            </a:r>
            <a:endParaRPr kumimoji="1" lang="ja-JP" altLang="en-US"/>
          </a:p>
        </p:txBody>
      </p:sp>
      <p:sp>
        <p:nvSpPr>
          <p:cNvPr id="3" name="コンテンツ プレースホルダー 2">
            <a:extLst>
              <a:ext uri="{FF2B5EF4-FFF2-40B4-BE49-F238E27FC236}">
                <a16:creationId xmlns:a16="http://schemas.microsoft.com/office/drawing/2014/main" id="{0BE40F56-5A7C-3E44-93EC-85DAF2EC3D37}"/>
              </a:ext>
            </a:extLst>
          </p:cNvPr>
          <p:cNvSpPr>
            <a:spLocks noGrp="1"/>
          </p:cNvSpPr>
          <p:nvPr>
            <p:ph idx="1"/>
          </p:nvPr>
        </p:nvSpPr>
        <p:spPr>
          <a:xfrm>
            <a:off x="457199" y="1633591"/>
            <a:ext cx="8491591" cy="4492572"/>
          </a:xfrm>
        </p:spPr>
        <p:txBody>
          <a:bodyPr>
            <a:normAutofit/>
          </a:bodyPr>
          <a:lstStyle/>
          <a:p>
            <a:r>
              <a:rPr lang="en-US" altLang="ja-JP" sz="2400" dirty="0"/>
              <a:t>You are back in P1 in the “To Heatmap” tab.</a:t>
            </a:r>
          </a:p>
        </p:txBody>
      </p:sp>
      <p:sp>
        <p:nvSpPr>
          <p:cNvPr id="4" name="スライド番号プレースホルダー 3">
            <a:extLst>
              <a:ext uri="{FF2B5EF4-FFF2-40B4-BE49-F238E27FC236}">
                <a16:creationId xmlns:a16="http://schemas.microsoft.com/office/drawing/2014/main" id="{310AD63E-0D59-0A90-A021-6C3CD5FB4621}"/>
              </a:ext>
            </a:extLst>
          </p:cNvPr>
          <p:cNvSpPr>
            <a:spLocks noGrp="1"/>
          </p:cNvSpPr>
          <p:nvPr>
            <p:ph type="sldNum" sz="quarter" idx="12"/>
          </p:nvPr>
        </p:nvSpPr>
        <p:spPr/>
        <p:txBody>
          <a:bodyPr/>
          <a:lstStyle/>
          <a:p>
            <a:fld id="{425343EA-DF82-7B46-B82A-D3E5BD486EE3}" type="slidenum">
              <a:rPr kumimoji="1" lang="ja-JP" altLang="en-US" smtClean="0"/>
              <a:t>27</a:t>
            </a:fld>
            <a:endParaRPr kumimoji="1" lang="ja-JP" altLang="en-US"/>
          </a:p>
        </p:txBody>
      </p:sp>
      <p:sp>
        <p:nvSpPr>
          <p:cNvPr id="5" name="円/楕円 4">
            <a:extLst>
              <a:ext uri="{FF2B5EF4-FFF2-40B4-BE49-F238E27FC236}">
                <a16:creationId xmlns:a16="http://schemas.microsoft.com/office/drawing/2014/main" id="{7B7A9FAA-FD18-172C-6985-747E81C80572}"/>
              </a:ext>
            </a:extLst>
          </p:cNvPr>
          <p:cNvSpPr/>
          <p:nvPr/>
        </p:nvSpPr>
        <p:spPr>
          <a:xfrm>
            <a:off x="852755" y="2536402"/>
            <a:ext cx="955497" cy="328773"/>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85310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05769F8-A0C4-13CA-1689-865AAD770030}"/>
              </a:ext>
            </a:extLst>
          </p:cNvPr>
          <p:cNvSpPr>
            <a:spLocks noGrp="1"/>
          </p:cNvSpPr>
          <p:nvPr>
            <p:ph type="title"/>
          </p:nvPr>
        </p:nvSpPr>
        <p:spPr/>
        <p:txBody>
          <a:bodyPr/>
          <a:lstStyle/>
          <a:p>
            <a:r>
              <a:rPr kumimoji="1" lang="en-US" altLang="ja-JP" dirty="0"/>
              <a:t>Basic Heatmap Page(13)</a:t>
            </a:r>
            <a:endParaRPr kumimoji="1" lang="ja-JP" altLang="en-US"/>
          </a:p>
        </p:txBody>
      </p:sp>
      <p:sp>
        <p:nvSpPr>
          <p:cNvPr id="3" name="コンテンツ プレースホルダー 2">
            <a:extLst>
              <a:ext uri="{FF2B5EF4-FFF2-40B4-BE49-F238E27FC236}">
                <a16:creationId xmlns:a16="http://schemas.microsoft.com/office/drawing/2014/main" id="{D236C076-5310-80D7-754F-ED23F6E68E50}"/>
              </a:ext>
            </a:extLst>
          </p:cNvPr>
          <p:cNvSpPr>
            <a:spLocks noGrp="1"/>
          </p:cNvSpPr>
          <p:nvPr>
            <p:ph idx="1"/>
          </p:nvPr>
        </p:nvSpPr>
        <p:spPr>
          <a:xfrm>
            <a:off x="457200" y="1123155"/>
            <a:ext cx="8229600" cy="4525963"/>
          </a:xfrm>
        </p:spPr>
        <p:txBody>
          <a:bodyPr>
            <a:normAutofit/>
          </a:bodyPr>
          <a:lstStyle/>
          <a:p>
            <a:pPr>
              <a:spcBef>
                <a:spcPts val="0"/>
              </a:spcBef>
            </a:pPr>
            <a:r>
              <a:rPr kumimoji="1" lang="en-US" altLang="ja-JP" sz="2800" dirty="0"/>
              <a:t>In the field for Step 5, you can edi</a:t>
            </a:r>
            <a:r>
              <a:rPr lang="en-US" altLang="ja-JP" sz="2800" dirty="0"/>
              <a:t>t the list of samples. </a:t>
            </a:r>
          </a:p>
          <a:p>
            <a:pPr lvl="1">
              <a:spcBef>
                <a:spcPts val="0"/>
              </a:spcBef>
            </a:pPr>
            <a:r>
              <a:rPr kumimoji="1" lang="en-US" altLang="ja-JP" sz="2400" dirty="0"/>
              <a:t>Insert a line between control and experiment series. </a:t>
            </a:r>
          </a:p>
          <a:p>
            <a:pPr lvl="1">
              <a:spcBef>
                <a:spcPts val="0"/>
              </a:spcBef>
            </a:pPr>
            <a:r>
              <a:rPr lang="en-US" altLang="ja-JP" sz="2400" dirty="0"/>
              <a:t>Then click “Go to Basic Heatmap” button</a:t>
            </a:r>
            <a:endParaRPr kumimoji="1" lang="ja-JP" altLang="en-US" sz="2400"/>
          </a:p>
        </p:txBody>
      </p:sp>
      <p:sp>
        <p:nvSpPr>
          <p:cNvPr id="4" name="スライド番号プレースホルダー 3">
            <a:extLst>
              <a:ext uri="{FF2B5EF4-FFF2-40B4-BE49-F238E27FC236}">
                <a16:creationId xmlns:a16="http://schemas.microsoft.com/office/drawing/2014/main" id="{FD1B0B8E-3393-F450-F7F5-7B2F49E6D6FC}"/>
              </a:ext>
            </a:extLst>
          </p:cNvPr>
          <p:cNvSpPr>
            <a:spLocks noGrp="1"/>
          </p:cNvSpPr>
          <p:nvPr>
            <p:ph type="sldNum" sz="quarter" idx="12"/>
          </p:nvPr>
        </p:nvSpPr>
        <p:spPr/>
        <p:txBody>
          <a:bodyPr/>
          <a:lstStyle/>
          <a:p>
            <a:fld id="{425343EA-DF82-7B46-B82A-D3E5BD486EE3}" type="slidenum">
              <a:rPr kumimoji="1" lang="ja-JP" altLang="en-US" smtClean="0"/>
              <a:t>28</a:t>
            </a:fld>
            <a:endParaRPr kumimoji="1" lang="ja-JP" altLang="en-US"/>
          </a:p>
        </p:txBody>
      </p:sp>
      <p:pic>
        <p:nvPicPr>
          <p:cNvPr id="5" name="図 4">
            <a:extLst>
              <a:ext uri="{FF2B5EF4-FFF2-40B4-BE49-F238E27FC236}">
                <a16:creationId xmlns:a16="http://schemas.microsoft.com/office/drawing/2014/main" id="{ED932C6A-851F-879E-6DF1-7E3563AB70E1}"/>
              </a:ext>
            </a:extLst>
          </p:cNvPr>
          <p:cNvPicPr>
            <a:picLocks noChangeAspect="1"/>
          </p:cNvPicPr>
          <p:nvPr/>
        </p:nvPicPr>
        <p:blipFill>
          <a:blip r:embed="rId2"/>
          <a:stretch>
            <a:fillRect/>
          </a:stretch>
        </p:blipFill>
        <p:spPr>
          <a:xfrm>
            <a:off x="685800" y="2316872"/>
            <a:ext cx="7772400" cy="4266490"/>
          </a:xfrm>
          <a:prstGeom prst="rect">
            <a:avLst/>
          </a:prstGeom>
        </p:spPr>
      </p:pic>
      <p:sp>
        <p:nvSpPr>
          <p:cNvPr id="6" name="円/楕円 5">
            <a:extLst>
              <a:ext uri="{FF2B5EF4-FFF2-40B4-BE49-F238E27FC236}">
                <a16:creationId xmlns:a16="http://schemas.microsoft.com/office/drawing/2014/main" id="{E1AE707F-8A8F-814E-C7CC-66FC2F9954A7}"/>
              </a:ext>
            </a:extLst>
          </p:cNvPr>
          <p:cNvSpPr/>
          <p:nvPr/>
        </p:nvSpPr>
        <p:spPr>
          <a:xfrm>
            <a:off x="821933" y="2564545"/>
            <a:ext cx="955497" cy="328773"/>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7" name="図 6">
            <a:extLst>
              <a:ext uri="{FF2B5EF4-FFF2-40B4-BE49-F238E27FC236}">
                <a16:creationId xmlns:a16="http://schemas.microsoft.com/office/drawing/2014/main" id="{33914143-118B-2FF3-FCB5-E4C15C8504CE}"/>
              </a:ext>
            </a:extLst>
          </p:cNvPr>
          <p:cNvPicPr>
            <a:picLocks noChangeAspect="1"/>
          </p:cNvPicPr>
          <p:nvPr/>
        </p:nvPicPr>
        <p:blipFill>
          <a:blip r:embed="rId3"/>
          <a:stretch>
            <a:fillRect/>
          </a:stretch>
        </p:blipFill>
        <p:spPr>
          <a:xfrm>
            <a:off x="3874713" y="3524250"/>
            <a:ext cx="1149350" cy="2832100"/>
          </a:xfrm>
          <a:prstGeom prst="rect">
            <a:avLst/>
          </a:prstGeom>
        </p:spPr>
      </p:pic>
      <p:sp>
        <p:nvSpPr>
          <p:cNvPr id="8" name="円/楕円 7">
            <a:extLst>
              <a:ext uri="{FF2B5EF4-FFF2-40B4-BE49-F238E27FC236}">
                <a16:creationId xmlns:a16="http://schemas.microsoft.com/office/drawing/2014/main" id="{0DB22E99-5EF1-7EB7-734C-6F1ADE939298}"/>
              </a:ext>
            </a:extLst>
          </p:cNvPr>
          <p:cNvSpPr/>
          <p:nvPr/>
        </p:nvSpPr>
        <p:spPr>
          <a:xfrm>
            <a:off x="3791165" y="3914453"/>
            <a:ext cx="955497" cy="164387"/>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右矢印 8">
            <a:extLst>
              <a:ext uri="{FF2B5EF4-FFF2-40B4-BE49-F238E27FC236}">
                <a16:creationId xmlns:a16="http://schemas.microsoft.com/office/drawing/2014/main" id="{186E69F1-4401-1BEE-4954-C2424F21BFDC}"/>
              </a:ext>
            </a:extLst>
          </p:cNvPr>
          <p:cNvSpPr/>
          <p:nvPr/>
        </p:nvSpPr>
        <p:spPr>
          <a:xfrm rot="1944337">
            <a:off x="3396635" y="3504343"/>
            <a:ext cx="337834" cy="19499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155761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44E5D4-F6C0-F1EB-3278-DBADB0B5B0CD}"/>
              </a:ext>
            </a:extLst>
          </p:cNvPr>
          <p:cNvSpPr>
            <a:spLocks noGrp="1"/>
          </p:cNvSpPr>
          <p:nvPr>
            <p:ph type="title"/>
          </p:nvPr>
        </p:nvSpPr>
        <p:spPr/>
        <p:txBody>
          <a:bodyPr/>
          <a:lstStyle/>
          <a:p>
            <a:r>
              <a:rPr kumimoji="1" lang="en-US" altLang="ja-JP" dirty="0"/>
              <a:t>Basic Heatmap Page(13)</a:t>
            </a:r>
            <a:endParaRPr kumimoji="1" lang="ja-JP" altLang="en-US"/>
          </a:p>
        </p:txBody>
      </p:sp>
      <p:sp>
        <p:nvSpPr>
          <p:cNvPr id="3" name="コンテンツ プレースホルダー 2">
            <a:extLst>
              <a:ext uri="{FF2B5EF4-FFF2-40B4-BE49-F238E27FC236}">
                <a16:creationId xmlns:a16="http://schemas.microsoft.com/office/drawing/2014/main" id="{710B9598-ED18-9A3A-3693-5B9E0AC8F453}"/>
              </a:ext>
            </a:extLst>
          </p:cNvPr>
          <p:cNvSpPr>
            <a:spLocks noGrp="1"/>
          </p:cNvSpPr>
          <p:nvPr>
            <p:ph idx="1"/>
          </p:nvPr>
        </p:nvSpPr>
        <p:spPr>
          <a:xfrm>
            <a:off x="457200" y="1271427"/>
            <a:ext cx="6683339" cy="4525963"/>
          </a:xfrm>
        </p:spPr>
        <p:txBody>
          <a:bodyPr/>
          <a:lstStyle/>
          <a:p>
            <a:r>
              <a:rPr kumimoji="1" lang="en-US" altLang="ja-JP" dirty="0"/>
              <a:t>You can see a black spacing is inserted between each series. </a:t>
            </a:r>
          </a:p>
          <a:p>
            <a:r>
              <a:rPr kumimoji="1" lang="en-US" altLang="ja-JP" dirty="0"/>
              <a:t>The spacing help you compare two groups. </a:t>
            </a:r>
            <a:endParaRPr kumimoji="1" lang="ja-JP" altLang="en-US"/>
          </a:p>
        </p:txBody>
      </p:sp>
      <p:sp>
        <p:nvSpPr>
          <p:cNvPr id="4" name="スライド番号プレースホルダー 3">
            <a:extLst>
              <a:ext uri="{FF2B5EF4-FFF2-40B4-BE49-F238E27FC236}">
                <a16:creationId xmlns:a16="http://schemas.microsoft.com/office/drawing/2014/main" id="{3898810D-FBF6-19F2-20B3-F01E0F16A7CD}"/>
              </a:ext>
            </a:extLst>
          </p:cNvPr>
          <p:cNvSpPr>
            <a:spLocks noGrp="1"/>
          </p:cNvSpPr>
          <p:nvPr>
            <p:ph type="sldNum" sz="quarter" idx="12"/>
          </p:nvPr>
        </p:nvSpPr>
        <p:spPr/>
        <p:txBody>
          <a:bodyPr/>
          <a:lstStyle/>
          <a:p>
            <a:fld id="{425343EA-DF82-7B46-B82A-D3E5BD486EE3}" type="slidenum">
              <a:rPr kumimoji="1" lang="ja-JP" altLang="en-US" smtClean="0"/>
              <a:t>29</a:t>
            </a:fld>
            <a:endParaRPr kumimoji="1" lang="ja-JP" altLang="en-US"/>
          </a:p>
        </p:txBody>
      </p:sp>
      <p:pic>
        <p:nvPicPr>
          <p:cNvPr id="5" name="図 4">
            <a:extLst>
              <a:ext uri="{FF2B5EF4-FFF2-40B4-BE49-F238E27FC236}">
                <a16:creationId xmlns:a16="http://schemas.microsoft.com/office/drawing/2014/main" id="{3DCE7006-FA7E-4718-FD6E-814A6BCE75FC}"/>
              </a:ext>
            </a:extLst>
          </p:cNvPr>
          <p:cNvPicPr>
            <a:picLocks noChangeAspect="1"/>
          </p:cNvPicPr>
          <p:nvPr/>
        </p:nvPicPr>
        <p:blipFill>
          <a:blip r:embed="rId2"/>
          <a:srcRect l="67635" r="19087"/>
          <a:stretch/>
        </p:blipFill>
        <p:spPr>
          <a:xfrm>
            <a:off x="7407668" y="2178426"/>
            <a:ext cx="821934" cy="3542535"/>
          </a:xfrm>
          <a:prstGeom prst="rect">
            <a:avLst/>
          </a:prstGeom>
        </p:spPr>
      </p:pic>
      <p:sp>
        <p:nvSpPr>
          <p:cNvPr id="6" name="円/楕円 5">
            <a:extLst>
              <a:ext uri="{FF2B5EF4-FFF2-40B4-BE49-F238E27FC236}">
                <a16:creationId xmlns:a16="http://schemas.microsoft.com/office/drawing/2014/main" id="{986873BE-523F-4BA1-B0DF-4551F42AB0FA}"/>
              </a:ext>
            </a:extLst>
          </p:cNvPr>
          <p:cNvSpPr/>
          <p:nvPr/>
        </p:nvSpPr>
        <p:spPr>
          <a:xfrm>
            <a:off x="7643975" y="2586518"/>
            <a:ext cx="318498" cy="3000055"/>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87814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a:solidFill>
                  <a:srgbClr val="FF7E79"/>
                </a:solidFill>
              </a:rPr>
              <a:t>OTUMAMiII</a:t>
            </a:r>
            <a:endParaRPr kumimoji="1" lang="ja-JP" altLang="en-US" dirty="0">
              <a:solidFill>
                <a:srgbClr val="FF7E79"/>
              </a:solidFill>
            </a:endParaRPr>
          </a:p>
        </p:txBody>
      </p:sp>
      <p:sp>
        <p:nvSpPr>
          <p:cNvPr id="3" name="コンテンツ プレースホルダー 2"/>
          <p:cNvSpPr>
            <a:spLocks noGrp="1"/>
          </p:cNvSpPr>
          <p:nvPr>
            <p:ph idx="1"/>
          </p:nvPr>
        </p:nvSpPr>
        <p:spPr/>
        <p:txBody>
          <a:bodyPr>
            <a:normAutofit/>
          </a:bodyPr>
          <a:lstStyle/>
          <a:p>
            <a:r>
              <a:rPr lang="en-US" altLang="ja-JP" dirty="0" err="1"/>
              <a:t>OTUMAMiII</a:t>
            </a:r>
            <a:r>
              <a:rPr lang="en-US" altLang="ja-JP" dirty="0"/>
              <a:t> is a tool to visualize microbial population data by further processing output from the QIIME2 pipeline.  </a:t>
            </a:r>
          </a:p>
          <a:p>
            <a:r>
              <a:rPr lang="en-US" altLang="ja-JP" dirty="0" err="1"/>
              <a:t>OTUMAMiII</a:t>
            </a:r>
            <a:r>
              <a:rPr lang="en-US" altLang="ja-JP" dirty="0"/>
              <a:t> can flexibly express heat maps, and it can also create bar charts (</a:t>
            </a:r>
            <a:r>
              <a:rPr lang="en-US" altLang="ja-JP" dirty="0" err="1"/>
              <a:t>otumamibar</a:t>
            </a:r>
            <a:r>
              <a:rPr lang="en-US" altLang="ja-JP" dirty="0"/>
              <a:t>) that reflect classification systems.</a:t>
            </a:r>
          </a:p>
          <a:p>
            <a:endParaRPr lang="en-US" altLang="ja-JP" dirty="0"/>
          </a:p>
        </p:txBody>
      </p:sp>
      <p:sp>
        <p:nvSpPr>
          <p:cNvPr id="4" name="スライド番号プレースホルダー 3"/>
          <p:cNvSpPr>
            <a:spLocks noGrp="1"/>
          </p:cNvSpPr>
          <p:nvPr>
            <p:ph type="sldNum" sz="quarter" idx="12"/>
          </p:nvPr>
        </p:nvSpPr>
        <p:spPr/>
        <p:txBody>
          <a:bodyPr/>
          <a:lstStyle/>
          <a:p>
            <a:fld id="{425343EA-DF82-7B46-B82A-D3E5BD486EE3}" type="slidenum">
              <a:rPr kumimoji="1" lang="ja-JP" altLang="en-US" smtClean="0"/>
              <a:t>3</a:t>
            </a:fld>
            <a:endParaRPr kumimoji="1" lang="ja-JP" altLang="en-US"/>
          </a:p>
        </p:txBody>
      </p:sp>
    </p:spTree>
    <p:extLst>
      <p:ext uri="{BB962C8B-B14F-4D97-AF65-F5344CB8AC3E}">
        <p14:creationId xmlns:p14="http://schemas.microsoft.com/office/powerpoint/2010/main" val="37619192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C8027-92FA-12EC-F7BC-9CDB586E83A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71CFCDF-7BC8-E6C6-6CC8-3294376C8D6C}"/>
              </a:ext>
            </a:extLst>
          </p:cNvPr>
          <p:cNvSpPr>
            <a:spLocks noGrp="1"/>
          </p:cNvSpPr>
          <p:nvPr>
            <p:ph type="title"/>
          </p:nvPr>
        </p:nvSpPr>
        <p:spPr/>
        <p:txBody>
          <a:bodyPr/>
          <a:lstStyle/>
          <a:p>
            <a:r>
              <a:rPr kumimoji="1" lang="en-US" altLang="ja-JP" dirty="0"/>
              <a:t>Super Heatmap Introduction(1)</a:t>
            </a:r>
            <a:endParaRPr kumimoji="1" lang="ja-JP" altLang="en-US"/>
          </a:p>
        </p:txBody>
      </p:sp>
      <p:sp>
        <p:nvSpPr>
          <p:cNvPr id="4" name="スライド番号プレースホルダー 3">
            <a:extLst>
              <a:ext uri="{FF2B5EF4-FFF2-40B4-BE49-F238E27FC236}">
                <a16:creationId xmlns:a16="http://schemas.microsoft.com/office/drawing/2014/main" id="{7E5EDC11-EA0A-01AE-A244-3874F1F986B4}"/>
              </a:ext>
            </a:extLst>
          </p:cNvPr>
          <p:cNvSpPr>
            <a:spLocks noGrp="1"/>
          </p:cNvSpPr>
          <p:nvPr>
            <p:ph type="sldNum" sz="quarter" idx="12"/>
          </p:nvPr>
        </p:nvSpPr>
        <p:spPr/>
        <p:txBody>
          <a:bodyPr/>
          <a:lstStyle/>
          <a:p>
            <a:fld id="{425343EA-DF82-7B46-B82A-D3E5BD486EE3}" type="slidenum">
              <a:rPr kumimoji="1" lang="ja-JP" altLang="en-US" smtClean="0"/>
              <a:t>30</a:t>
            </a:fld>
            <a:endParaRPr kumimoji="1" lang="ja-JP" altLang="en-US"/>
          </a:p>
        </p:txBody>
      </p:sp>
      <p:sp>
        <p:nvSpPr>
          <p:cNvPr id="7" name="コンテンツ プレースホルダー 2">
            <a:extLst>
              <a:ext uri="{FF2B5EF4-FFF2-40B4-BE49-F238E27FC236}">
                <a16:creationId xmlns:a16="http://schemas.microsoft.com/office/drawing/2014/main" id="{5A0C55BE-12F1-68CC-0B5C-9BA6C3CE3DDC}"/>
              </a:ext>
            </a:extLst>
          </p:cNvPr>
          <p:cNvSpPr txBox="1">
            <a:spLocks/>
          </p:cNvSpPr>
          <p:nvPr/>
        </p:nvSpPr>
        <p:spPr>
          <a:xfrm>
            <a:off x="457200" y="1787114"/>
            <a:ext cx="8491591" cy="449257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2400" dirty="0"/>
              <a:t>The </a:t>
            </a:r>
            <a:r>
              <a:rPr lang="en-US" altLang="ja-JP" sz="2400" dirty="0" err="1"/>
              <a:t>superheatmap</a:t>
            </a:r>
            <a:r>
              <a:rPr lang="en-US" altLang="ja-JP" sz="2400" dirty="0"/>
              <a:t> is the heatmap collapsable/expandable at different hierarchical levels.</a:t>
            </a:r>
          </a:p>
          <a:p>
            <a:r>
              <a:rPr lang="en-US" altLang="ja-JP" sz="2400" dirty="0"/>
              <a:t>It helps you grasp distribution of different taxonomical linages in your samples. </a:t>
            </a:r>
          </a:p>
          <a:p>
            <a:endParaRPr lang="en-US" altLang="ja-JP" sz="2400" dirty="0"/>
          </a:p>
          <a:p>
            <a:endParaRPr lang="en-US" altLang="ja-JP" sz="2400" dirty="0"/>
          </a:p>
          <a:p>
            <a:endParaRPr lang="en-US" altLang="ja-JP" sz="2400" dirty="0"/>
          </a:p>
        </p:txBody>
      </p:sp>
    </p:spTree>
    <p:extLst>
      <p:ext uri="{BB962C8B-B14F-4D97-AF65-F5344CB8AC3E}">
        <p14:creationId xmlns:p14="http://schemas.microsoft.com/office/powerpoint/2010/main" val="39802473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42CC9824-18DE-066D-1268-B8B822EE2688}"/>
              </a:ext>
            </a:extLst>
          </p:cNvPr>
          <p:cNvPicPr>
            <a:picLocks noChangeAspect="1"/>
          </p:cNvPicPr>
          <p:nvPr/>
        </p:nvPicPr>
        <p:blipFill>
          <a:blip r:embed="rId2"/>
          <a:stretch>
            <a:fillRect/>
          </a:stretch>
        </p:blipFill>
        <p:spPr>
          <a:xfrm>
            <a:off x="492358" y="4602875"/>
            <a:ext cx="3750015" cy="2213000"/>
          </a:xfrm>
          <a:prstGeom prst="rect">
            <a:avLst/>
          </a:prstGeom>
        </p:spPr>
      </p:pic>
      <p:pic>
        <p:nvPicPr>
          <p:cNvPr id="21" name="図 20">
            <a:extLst>
              <a:ext uri="{FF2B5EF4-FFF2-40B4-BE49-F238E27FC236}">
                <a16:creationId xmlns:a16="http://schemas.microsoft.com/office/drawing/2014/main" id="{1A7DC28D-7A4A-40F9-59D3-17D0C2379BF4}"/>
              </a:ext>
            </a:extLst>
          </p:cNvPr>
          <p:cNvPicPr>
            <a:picLocks noChangeAspect="1"/>
          </p:cNvPicPr>
          <p:nvPr/>
        </p:nvPicPr>
        <p:blipFill>
          <a:blip r:embed="rId3"/>
          <a:stretch>
            <a:fillRect/>
          </a:stretch>
        </p:blipFill>
        <p:spPr>
          <a:xfrm>
            <a:off x="5138183" y="2616156"/>
            <a:ext cx="3985215" cy="2247066"/>
          </a:xfrm>
          <a:prstGeom prst="rect">
            <a:avLst/>
          </a:prstGeom>
        </p:spPr>
      </p:pic>
      <p:pic>
        <p:nvPicPr>
          <p:cNvPr id="20" name="図 19">
            <a:extLst>
              <a:ext uri="{FF2B5EF4-FFF2-40B4-BE49-F238E27FC236}">
                <a16:creationId xmlns:a16="http://schemas.microsoft.com/office/drawing/2014/main" id="{144C2262-DEDB-C1AF-FCC0-5D217BEB048D}"/>
              </a:ext>
            </a:extLst>
          </p:cNvPr>
          <p:cNvPicPr>
            <a:picLocks noChangeAspect="1"/>
          </p:cNvPicPr>
          <p:nvPr/>
        </p:nvPicPr>
        <p:blipFill>
          <a:blip r:embed="rId4"/>
          <a:stretch>
            <a:fillRect/>
          </a:stretch>
        </p:blipFill>
        <p:spPr>
          <a:xfrm>
            <a:off x="506590" y="1054753"/>
            <a:ext cx="3929225" cy="2173926"/>
          </a:xfrm>
          <a:prstGeom prst="rect">
            <a:avLst/>
          </a:prstGeom>
        </p:spPr>
      </p:pic>
      <p:sp>
        <p:nvSpPr>
          <p:cNvPr id="2" name="タイトル 1">
            <a:extLst>
              <a:ext uri="{FF2B5EF4-FFF2-40B4-BE49-F238E27FC236}">
                <a16:creationId xmlns:a16="http://schemas.microsoft.com/office/drawing/2014/main" id="{ED81E281-FADB-1FD7-0E9E-627E2EF1C71F}"/>
              </a:ext>
            </a:extLst>
          </p:cNvPr>
          <p:cNvSpPr>
            <a:spLocks noGrp="1"/>
          </p:cNvSpPr>
          <p:nvPr>
            <p:ph type="title"/>
          </p:nvPr>
        </p:nvSpPr>
        <p:spPr/>
        <p:txBody>
          <a:bodyPr/>
          <a:lstStyle/>
          <a:p>
            <a:r>
              <a:rPr kumimoji="1" lang="en-US" altLang="ja-JP" dirty="0"/>
              <a:t>Super Heatmap Introduction(2)</a:t>
            </a:r>
            <a:endParaRPr kumimoji="1" lang="ja-JP" altLang="en-US"/>
          </a:p>
        </p:txBody>
      </p:sp>
      <p:sp>
        <p:nvSpPr>
          <p:cNvPr id="4" name="スライド番号プレースホルダー 3">
            <a:extLst>
              <a:ext uri="{FF2B5EF4-FFF2-40B4-BE49-F238E27FC236}">
                <a16:creationId xmlns:a16="http://schemas.microsoft.com/office/drawing/2014/main" id="{9085D09C-50FD-F963-DFE3-951186F9F6BD}"/>
              </a:ext>
            </a:extLst>
          </p:cNvPr>
          <p:cNvSpPr>
            <a:spLocks noGrp="1"/>
          </p:cNvSpPr>
          <p:nvPr>
            <p:ph type="sldNum" sz="quarter" idx="12"/>
          </p:nvPr>
        </p:nvSpPr>
        <p:spPr/>
        <p:txBody>
          <a:bodyPr/>
          <a:lstStyle/>
          <a:p>
            <a:fld id="{425343EA-DF82-7B46-B82A-D3E5BD486EE3}" type="slidenum">
              <a:rPr kumimoji="1" lang="ja-JP" altLang="en-US" smtClean="0"/>
              <a:t>31</a:t>
            </a:fld>
            <a:endParaRPr kumimoji="1" lang="ja-JP" altLang="en-US"/>
          </a:p>
        </p:txBody>
      </p:sp>
      <p:sp>
        <p:nvSpPr>
          <p:cNvPr id="8" name="曲折矢印 7">
            <a:extLst>
              <a:ext uri="{FF2B5EF4-FFF2-40B4-BE49-F238E27FC236}">
                <a16:creationId xmlns:a16="http://schemas.microsoft.com/office/drawing/2014/main" id="{765F6ED8-D62D-E061-A7E5-25D32530FBA8}"/>
              </a:ext>
            </a:extLst>
          </p:cNvPr>
          <p:cNvSpPr/>
          <p:nvPr/>
        </p:nvSpPr>
        <p:spPr>
          <a:xfrm rot="5400000">
            <a:off x="5077047" y="1658679"/>
            <a:ext cx="664534" cy="542261"/>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曲折矢印 8">
            <a:extLst>
              <a:ext uri="{FF2B5EF4-FFF2-40B4-BE49-F238E27FC236}">
                <a16:creationId xmlns:a16="http://schemas.microsoft.com/office/drawing/2014/main" id="{D8FBA2CE-796E-7B47-5D12-20E8387ADDC6}"/>
              </a:ext>
            </a:extLst>
          </p:cNvPr>
          <p:cNvSpPr/>
          <p:nvPr/>
        </p:nvSpPr>
        <p:spPr>
          <a:xfrm rot="16200000" flipH="1">
            <a:off x="4303907" y="3723045"/>
            <a:ext cx="664534" cy="542261"/>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円/楕円 9">
            <a:extLst>
              <a:ext uri="{FF2B5EF4-FFF2-40B4-BE49-F238E27FC236}">
                <a16:creationId xmlns:a16="http://schemas.microsoft.com/office/drawing/2014/main" id="{6FD274A3-D89F-2DD0-3C04-2DB31D590EBF}"/>
              </a:ext>
            </a:extLst>
          </p:cNvPr>
          <p:cNvSpPr/>
          <p:nvPr/>
        </p:nvSpPr>
        <p:spPr>
          <a:xfrm>
            <a:off x="2494639" y="1389976"/>
            <a:ext cx="1201422" cy="368614"/>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A7D1E30D-6861-3F6A-278F-144BB3C6B7A5}"/>
              </a:ext>
            </a:extLst>
          </p:cNvPr>
          <p:cNvSpPr/>
          <p:nvPr/>
        </p:nvSpPr>
        <p:spPr>
          <a:xfrm>
            <a:off x="5751547" y="2561229"/>
            <a:ext cx="1193783" cy="510743"/>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22123B96-AB15-9B05-A22A-C86215330E6D}"/>
              </a:ext>
            </a:extLst>
          </p:cNvPr>
          <p:cNvSpPr txBox="1"/>
          <p:nvPr/>
        </p:nvSpPr>
        <p:spPr>
          <a:xfrm>
            <a:off x="627291" y="2170269"/>
            <a:ext cx="3480151" cy="646331"/>
          </a:xfrm>
          <a:prstGeom prst="rect">
            <a:avLst/>
          </a:prstGeom>
          <a:solidFill>
            <a:schemeClr val="bg1"/>
          </a:solidFill>
        </p:spPr>
        <p:txBody>
          <a:bodyPr wrap="square" rtlCol="0">
            <a:spAutoFit/>
          </a:bodyPr>
          <a:lstStyle/>
          <a:p>
            <a:r>
              <a:rPr kumimoji="1" lang="en-US" altLang="ja-JP" dirty="0"/>
              <a:t>In P1, in “To Heatmaps” tab, click “Go to Basic Heatmap.</a:t>
            </a:r>
            <a:endParaRPr kumimoji="1" lang="ja-JP" altLang="en-US"/>
          </a:p>
        </p:txBody>
      </p:sp>
      <p:sp>
        <p:nvSpPr>
          <p:cNvPr id="14" name="円/楕円 13">
            <a:extLst>
              <a:ext uri="{FF2B5EF4-FFF2-40B4-BE49-F238E27FC236}">
                <a16:creationId xmlns:a16="http://schemas.microsoft.com/office/drawing/2014/main" id="{DC3B88ED-959E-5D6A-9F40-E695A45A783B}"/>
              </a:ext>
            </a:extLst>
          </p:cNvPr>
          <p:cNvSpPr/>
          <p:nvPr/>
        </p:nvSpPr>
        <p:spPr>
          <a:xfrm>
            <a:off x="460356" y="1143396"/>
            <a:ext cx="782817" cy="246580"/>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14D921B9-35D6-FA2B-F61C-656DB31657F3}"/>
              </a:ext>
            </a:extLst>
          </p:cNvPr>
          <p:cNvSpPr txBox="1"/>
          <p:nvPr/>
        </p:nvSpPr>
        <p:spPr>
          <a:xfrm>
            <a:off x="5676755" y="3587212"/>
            <a:ext cx="2537150" cy="646331"/>
          </a:xfrm>
          <a:prstGeom prst="rect">
            <a:avLst/>
          </a:prstGeom>
          <a:solidFill>
            <a:schemeClr val="bg1"/>
          </a:solidFill>
        </p:spPr>
        <p:txBody>
          <a:bodyPr wrap="square" rtlCol="0">
            <a:spAutoFit/>
          </a:bodyPr>
          <a:lstStyle/>
          <a:p>
            <a:r>
              <a:rPr kumimoji="1" lang="en-US" altLang="ja-JP" dirty="0"/>
              <a:t>In P2, in “super heatmap” tab, click “GO.</a:t>
            </a:r>
            <a:endParaRPr kumimoji="1" lang="ja-JP" altLang="en-US"/>
          </a:p>
        </p:txBody>
      </p:sp>
      <p:sp>
        <p:nvSpPr>
          <p:cNvPr id="16" name="テキスト ボックス 15">
            <a:extLst>
              <a:ext uri="{FF2B5EF4-FFF2-40B4-BE49-F238E27FC236}">
                <a16:creationId xmlns:a16="http://schemas.microsoft.com/office/drawing/2014/main" id="{88EF056E-4A6E-5C2E-03D2-F8BF0DF5CBC7}"/>
              </a:ext>
            </a:extLst>
          </p:cNvPr>
          <p:cNvSpPr txBox="1"/>
          <p:nvPr/>
        </p:nvSpPr>
        <p:spPr>
          <a:xfrm>
            <a:off x="558200" y="4233543"/>
            <a:ext cx="3549242" cy="369332"/>
          </a:xfrm>
          <a:prstGeom prst="rect">
            <a:avLst/>
          </a:prstGeom>
          <a:solidFill>
            <a:schemeClr val="bg1"/>
          </a:solidFill>
        </p:spPr>
        <p:txBody>
          <a:bodyPr wrap="square" rtlCol="0">
            <a:spAutoFit/>
          </a:bodyPr>
          <a:lstStyle/>
          <a:p>
            <a:r>
              <a:rPr kumimoji="1" lang="en-US" altLang="ja-JP" dirty="0"/>
              <a:t>Then, P3 is the super heatmap page. </a:t>
            </a:r>
            <a:endParaRPr kumimoji="1" lang="ja-JP" altLang="en-US"/>
          </a:p>
        </p:txBody>
      </p:sp>
      <p:sp>
        <p:nvSpPr>
          <p:cNvPr id="18" name="円/楕円 17">
            <a:extLst>
              <a:ext uri="{FF2B5EF4-FFF2-40B4-BE49-F238E27FC236}">
                <a16:creationId xmlns:a16="http://schemas.microsoft.com/office/drawing/2014/main" id="{017B267A-CA8A-E1DA-1616-4D73191A1835}"/>
              </a:ext>
            </a:extLst>
          </p:cNvPr>
          <p:cNvSpPr/>
          <p:nvPr/>
        </p:nvSpPr>
        <p:spPr>
          <a:xfrm>
            <a:off x="320620" y="6583362"/>
            <a:ext cx="604054" cy="246580"/>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415587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98B63-4A03-0045-77AF-5ABF947CFDBC}"/>
            </a:ext>
          </a:extLst>
        </p:cNvPr>
        <p:cNvGrpSpPr/>
        <p:nvPr/>
      </p:nvGrpSpPr>
      <p:grpSpPr>
        <a:xfrm>
          <a:off x="0" y="0"/>
          <a:ext cx="0" cy="0"/>
          <a:chOff x="0" y="0"/>
          <a:chExt cx="0" cy="0"/>
        </a:xfrm>
      </p:grpSpPr>
      <p:pic>
        <p:nvPicPr>
          <p:cNvPr id="16" name="図 15">
            <a:extLst>
              <a:ext uri="{FF2B5EF4-FFF2-40B4-BE49-F238E27FC236}">
                <a16:creationId xmlns:a16="http://schemas.microsoft.com/office/drawing/2014/main" id="{2086F413-BBF6-BD58-7B91-8CA56DB9477F}"/>
              </a:ext>
            </a:extLst>
          </p:cNvPr>
          <p:cNvPicPr>
            <a:picLocks noChangeAspect="1"/>
          </p:cNvPicPr>
          <p:nvPr/>
        </p:nvPicPr>
        <p:blipFill>
          <a:blip r:embed="rId2"/>
          <a:stretch>
            <a:fillRect/>
          </a:stretch>
        </p:blipFill>
        <p:spPr>
          <a:xfrm>
            <a:off x="457200" y="2775147"/>
            <a:ext cx="7772400" cy="3808215"/>
          </a:xfrm>
          <a:prstGeom prst="rect">
            <a:avLst/>
          </a:prstGeom>
        </p:spPr>
      </p:pic>
      <p:sp>
        <p:nvSpPr>
          <p:cNvPr id="2" name="タイトル 1">
            <a:extLst>
              <a:ext uri="{FF2B5EF4-FFF2-40B4-BE49-F238E27FC236}">
                <a16:creationId xmlns:a16="http://schemas.microsoft.com/office/drawing/2014/main" id="{B91A2D7D-7B00-C47F-76BA-6D68B7806B50}"/>
              </a:ext>
            </a:extLst>
          </p:cNvPr>
          <p:cNvSpPr>
            <a:spLocks noGrp="1"/>
          </p:cNvSpPr>
          <p:nvPr>
            <p:ph type="title"/>
          </p:nvPr>
        </p:nvSpPr>
        <p:spPr>
          <a:xfrm>
            <a:off x="457200" y="274638"/>
            <a:ext cx="8229600" cy="703773"/>
          </a:xfrm>
        </p:spPr>
        <p:txBody>
          <a:bodyPr>
            <a:normAutofit fontScale="90000"/>
          </a:bodyPr>
          <a:lstStyle/>
          <a:p>
            <a:r>
              <a:rPr kumimoji="1" lang="en-US" altLang="ja-JP" dirty="0"/>
              <a:t>Super Heatmap Introduction(3)</a:t>
            </a:r>
            <a:endParaRPr kumimoji="1" lang="ja-JP" altLang="en-US"/>
          </a:p>
        </p:txBody>
      </p:sp>
      <p:sp>
        <p:nvSpPr>
          <p:cNvPr id="3" name="コンテンツ プレースホルダー 2">
            <a:extLst>
              <a:ext uri="{FF2B5EF4-FFF2-40B4-BE49-F238E27FC236}">
                <a16:creationId xmlns:a16="http://schemas.microsoft.com/office/drawing/2014/main" id="{DAD3BE1D-93B8-BF6D-3538-74A95E0A032A}"/>
              </a:ext>
            </a:extLst>
          </p:cNvPr>
          <p:cNvSpPr>
            <a:spLocks noGrp="1"/>
          </p:cNvSpPr>
          <p:nvPr>
            <p:ph idx="1"/>
          </p:nvPr>
        </p:nvSpPr>
        <p:spPr>
          <a:xfrm>
            <a:off x="457200" y="978411"/>
            <a:ext cx="8229600" cy="4525963"/>
          </a:xfrm>
        </p:spPr>
        <p:txBody>
          <a:bodyPr>
            <a:normAutofit/>
          </a:bodyPr>
          <a:lstStyle/>
          <a:p>
            <a:r>
              <a:rPr kumimoji="1" lang="en-US" altLang="ja-JP" sz="2000" dirty="0"/>
              <a:t>You see a heatmap at phylum level. </a:t>
            </a:r>
          </a:p>
          <a:p>
            <a:r>
              <a:rPr lang="en-US" altLang="ja-JP" sz="2000" dirty="0"/>
              <a:t>The figures are the average fractions of the phyla throughout samples. </a:t>
            </a:r>
            <a:endParaRPr kumimoji="1" lang="en-US" altLang="ja-JP" sz="2000" dirty="0"/>
          </a:p>
          <a:p>
            <a:r>
              <a:rPr kumimoji="1" lang="en-US" altLang="ja-JP" sz="2000" dirty="0"/>
              <a:t>Minor phyla are binned as “other phyla”.</a:t>
            </a:r>
          </a:p>
          <a:p>
            <a:r>
              <a:rPr kumimoji="1" lang="en-US" altLang="ja-JP" sz="2000" dirty="0"/>
              <a:t>The heatmap is arranged in the order specified in P1 Step 5, though sample names are not shown on the heatmap. </a:t>
            </a:r>
            <a:endParaRPr kumimoji="1" lang="ja-JP" altLang="en-US" sz="2000"/>
          </a:p>
        </p:txBody>
      </p:sp>
      <p:sp>
        <p:nvSpPr>
          <p:cNvPr id="4" name="スライド番号プレースホルダー 3">
            <a:extLst>
              <a:ext uri="{FF2B5EF4-FFF2-40B4-BE49-F238E27FC236}">
                <a16:creationId xmlns:a16="http://schemas.microsoft.com/office/drawing/2014/main" id="{B5B7F644-2218-F412-0801-96B099E6E3CF}"/>
              </a:ext>
            </a:extLst>
          </p:cNvPr>
          <p:cNvSpPr>
            <a:spLocks noGrp="1"/>
          </p:cNvSpPr>
          <p:nvPr>
            <p:ph type="sldNum" sz="quarter" idx="12"/>
          </p:nvPr>
        </p:nvSpPr>
        <p:spPr/>
        <p:txBody>
          <a:bodyPr/>
          <a:lstStyle/>
          <a:p>
            <a:fld id="{425343EA-DF82-7B46-B82A-D3E5BD486EE3}" type="slidenum">
              <a:rPr kumimoji="1" lang="ja-JP" altLang="en-US" smtClean="0"/>
              <a:t>32</a:t>
            </a:fld>
            <a:endParaRPr kumimoji="1" lang="ja-JP" altLang="en-US"/>
          </a:p>
        </p:txBody>
      </p:sp>
      <p:sp>
        <p:nvSpPr>
          <p:cNvPr id="10" name="角丸四角形 9">
            <a:extLst>
              <a:ext uri="{FF2B5EF4-FFF2-40B4-BE49-F238E27FC236}">
                <a16:creationId xmlns:a16="http://schemas.microsoft.com/office/drawing/2014/main" id="{2B7CC3D2-3EB2-8598-F792-BCECC276CDE9}"/>
              </a:ext>
            </a:extLst>
          </p:cNvPr>
          <p:cNvSpPr/>
          <p:nvPr/>
        </p:nvSpPr>
        <p:spPr>
          <a:xfrm>
            <a:off x="457200" y="3241392"/>
            <a:ext cx="1127051" cy="2262982"/>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角丸四角形 11">
            <a:extLst>
              <a:ext uri="{FF2B5EF4-FFF2-40B4-BE49-F238E27FC236}">
                <a16:creationId xmlns:a16="http://schemas.microsoft.com/office/drawing/2014/main" id="{A5FC0BC0-3CCE-9F72-0DD8-DE44D2EAAB39}"/>
              </a:ext>
            </a:extLst>
          </p:cNvPr>
          <p:cNvSpPr/>
          <p:nvPr/>
        </p:nvSpPr>
        <p:spPr>
          <a:xfrm>
            <a:off x="3561908" y="3273290"/>
            <a:ext cx="301176" cy="2262982"/>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角丸四角形 12">
            <a:extLst>
              <a:ext uri="{FF2B5EF4-FFF2-40B4-BE49-F238E27FC236}">
                <a16:creationId xmlns:a16="http://schemas.microsoft.com/office/drawing/2014/main" id="{2F55B712-2BD1-C0C1-9C00-D1E8318A3180}"/>
              </a:ext>
            </a:extLst>
          </p:cNvPr>
          <p:cNvSpPr/>
          <p:nvPr/>
        </p:nvSpPr>
        <p:spPr>
          <a:xfrm>
            <a:off x="3911229" y="3263016"/>
            <a:ext cx="1236124" cy="2262982"/>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角丸四角形 14">
            <a:extLst>
              <a:ext uri="{FF2B5EF4-FFF2-40B4-BE49-F238E27FC236}">
                <a16:creationId xmlns:a16="http://schemas.microsoft.com/office/drawing/2014/main" id="{9254934C-3260-1040-0BE4-017EA030E274}"/>
              </a:ext>
            </a:extLst>
          </p:cNvPr>
          <p:cNvSpPr/>
          <p:nvPr/>
        </p:nvSpPr>
        <p:spPr>
          <a:xfrm>
            <a:off x="559941" y="5209850"/>
            <a:ext cx="4587412" cy="294524"/>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072752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D2C03-7EC4-215B-56B1-4602583C20EF}"/>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4C5D8187-D914-2071-DF83-3867040D166D}"/>
              </a:ext>
            </a:extLst>
          </p:cNvPr>
          <p:cNvPicPr>
            <a:picLocks noChangeAspect="1"/>
          </p:cNvPicPr>
          <p:nvPr/>
        </p:nvPicPr>
        <p:blipFill>
          <a:blip r:embed="rId2"/>
          <a:stretch>
            <a:fillRect/>
          </a:stretch>
        </p:blipFill>
        <p:spPr>
          <a:xfrm>
            <a:off x="4997760" y="1600200"/>
            <a:ext cx="2946062" cy="4852898"/>
          </a:xfrm>
          <a:prstGeom prst="rect">
            <a:avLst/>
          </a:prstGeom>
        </p:spPr>
      </p:pic>
      <p:sp>
        <p:nvSpPr>
          <p:cNvPr id="2" name="タイトル 1">
            <a:extLst>
              <a:ext uri="{FF2B5EF4-FFF2-40B4-BE49-F238E27FC236}">
                <a16:creationId xmlns:a16="http://schemas.microsoft.com/office/drawing/2014/main" id="{3CD8968B-3D9B-DB44-EA78-A7E56EBEE510}"/>
              </a:ext>
            </a:extLst>
          </p:cNvPr>
          <p:cNvSpPr>
            <a:spLocks noGrp="1"/>
          </p:cNvSpPr>
          <p:nvPr>
            <p:ph type="title"/>
          </p:nvPr>
        </p:nvSpPr>
        <p:spPr>
          <a:xfrm>
            <a:off x="457200" y="274638"/>
            <a:ext cx="8229600" cy="1143000"/>
          </a:xfrm>
        </p:spPr>
        <p:txBody>
          <a:bodyPr anchor="ctr">
            <a:normAutofit/>
          </a:bodyPr>
          <a:lstStyle/>
          <a:p>
            <a:r>
              <a:rPr kumimoji="1" lang="en-US" altLang="ja-JP" dirty="0"/>
              <a:t>Super Heatmap Introduction(4)</a:t>
            </a:r>
            <a:endParaRPr kumimoji="1" lang="ja-JP" altLang="en-US"/>
          </a:p>
        </p:txBody>
      </p:sp>
      <p:sp>
        <p:nvSpPr>
          <p:cNvPr id="3" name="コンテンツ プレースホルダー 2">
            <a:extLst>
              <a:ext uri="{FF2B5EF4-FFF2-40B4-BE49-F238E27FC236}">
                <a16:creationId xmlns:a16="http://schemas.microsoft.com/office/drawing/2014/main" id="{C998157A-F092-6CD3-3475-8391429BEE59}"/>
              </a:ext>
            </a:extLst>
          </p:cNvPr>
          <p:cNvSpPr>
            <a:spLocks noGrp="1"/>
          </p:cNvSpPr>
          <p:nvPr>
            <p:ph sz="half" idx="1"/>
          </p:nvPr>
        </p:nvSpPr>
        <p:spPr>
          <a:xfrm>
            <a:off x="457200" y="1600200"/>
            <a:ext cx="4038600" cy="4525963"/>
          </a:xfrm>
        </p:spPr>
        <p:txBody>
          <a:bodyPr>
            <a:normAutofit fontScale="77500" lnSpcReduction="20000"/>
          </a:bodyPr>
          <a:lstStyle/>
          <a:p>
            <a:r>
              <a:rPr kumimoji="1" lang="en-US" altLang="ja-JP" dirty="0"/>
              <a:t>Hover your cursor on a cell of interest to show its content. </a:t>
            </a:r>
          </a:p>
          <a:p>
            <a:pPr lvl="1"/>
            <a:r>
              <a:rPr lang="en-US" altLang="ja-JP" sz="2000" dirty="0"/>
              <a:t>In the example on </a:t>
            </a:r>
            <a:r>
              <a:rPr lang="en-US" altLang="ja-JP" sz="2000" dirty="0" err="1"/>
              <a:t>thr</a:t>
            </a:r>
            <a:r>
              <a:rPr lang="en-US" altLang="ja-JP" sz="2000" dirty="0"/>
              <a:t> right, the selected cell is for sample myCtrlD2.  The total read count for this sample is 84856, and out of it, 8665 reads fell in this phyla. Thus, a fraction value of 10.211% for this cell. </a:t>
            </a:r>
            <a:endParaRPr kumimoji="1" lang="en-US" altLang="ja-JP" sz="2000" dirty="0"/>
          </a:p>
          <a:p>
            <a:r>
              <a:rPr kumimoji="1" lang="en-US" altLang="ja-JP" dirty="0"/>
              <a:t>You can confirm that cells are arranged </a:t>
            </a:r>
            <a:r>
              <a:rPr lang="en-US" altLang="ja-JP" dirty="0"/>
              <a:t>from left to right…</a:t>
            </a:r>
          </a:p>
          <a:p>
            <a:pPr lvl="1"/>
            <a:r>
              <a:rPr kumimoji="1" lang="en-US" altLang="ja-JP" dirty="0"/>
              <a:t>myCtrlD1, myCtrlD2, myCtrlD3, myCtrlD4, myCtrlD5, </a:t>
            </a:r>
          </a:p>
          <a:p>
            <a:pPr lvl="1"/>
            <a:r>
              <a:rPr kumimoji="1" lang="en-US" altLang="ja-JP" dirty="0"/>
              <a:t>myExpD1, myExpD2, myExpD3, myExpD4, myExpD5</a:t>
            </a:r>
          </a:p>
          <a:p>
            <a:endParaRPr kumimoji="1" lang="ja-JP" altLang="en-US"/>
          </a:p>
        </p:txBody>
      </p:sp>
      <p:sp>
        <p:nvSpPr>
          <p:cNvPr id="4" name="スライド番号プレースホルダー 3">
            <a:extLst>
              <a:ext uri="{FF2B5EF4-FFF2-40B4-BE49-F238E27FC236}">
                <a16:creationId xmlns:a16="http://schemas.microsoft.com/office/drawing/2014/main" id="{7354DE97-9807-27F1-1DBA-A5CE6D49A204}"/>
              </a:ext>
            </a:extLst>
          </p:cNvPr>
          <p:cNvSpPr>
            <a:spLocks noGrp="1"/>
          </p:cNvSpPr>
          <p:nvPr>
            <p:ph type="sldNum" sz="quarter" idx="12"/>
          </p:nvPr>
        </p:nvSpPr>
        <p:spPr>
          <a:xfrm>
            <a:off x="6553200" y="6356350"/>
            <a:ext cx="2133600" cy="365125"/>
          </a:xfrm>
        </p:spPr>
        <p:txBody>
          <a:bodyPr anchor="ctr">
            <a:normAutofit/>
          </a:bodyPr>
          <a:lstStyle/>
          <a:p>
            <a:pPr>
              <a:spcAft>
                <a:spcPts val="600"/>
              </a:spcAft>
            </a:pPr>
            <a:fld id="{425343EA-DF82-7B46-B82A-D3E5BD486EE3}" type="slidenum">
              <a:rPr kumimoji="1" lang="ja-JP" altLang="en-US" smtClean="0"/>
              <a:pPr>
                <a:spcAft>
                  <a:spcPts val="600"/>
                </a:spcAft>
              </a:pPr>
              <a:t>33</a:t>
            </a:fld>
            <a:endParaRPr kumimoji="1" lang="ja-JP" altLang="en-US"/>
          </a:p>
        </p:txBody>
      </p:sp>
      <p:cxnSp>
        <p:nvCxnSpPr>
          <p:cNvPr id="14" name="直線矢印コネクタ 13">
            <a:extLst>
              <a:ext uri="{FF2B5EF4-FFF2-40B4-BE49-F238E27FC236}">
                <a16:creationId xmlns:a16="http://schemas.microsoft.com/office/drawing/2014/main" id="{93C46DE9-EC43-E014-AA8A-850FB971EEC4}"/>
              </a:ext>
            </a:extLst>
          </p:cNvPr>
          <p:cNvCxnSpPr/>
          <p:nvPr/>
        </p:nvCxnSpPr>
        <p:spPr>
          <a:xfrm flipH="1" flipV="1">
            <a:off x="5640512" y="3565133"/>
            <a:ext cx="71919" cy="17466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621562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BFD45F8-5D2C-E72F-8508-AC39C17AA743}"/>
              </a:ext>
            </a:extLst>
          </p:cNvPr>
          <p:cNvSpPr>
            <a:spLocks noGrp="1"/>
          </p:cNvSpPr>
          <p:nvPr>
            <p:ph type="title"/>
          </p:nvPr>
        </p:nvSpPr>
        <p:spPr/>
        <p:txBody>
          <a:bodyPr/>
          <a:lstStyle/>
          <a:p>
            <a:r>
              <a:rPr kumimoji="1" lang="en-US" altLang="ja-JP" dirty="0"/>
              <a:t>Super Heatmap Introduction(5)</a:t>
            </a:r>
            <a:endParaRPr kumimoji="1" lang="ja-JP" altLang="en-US"/>
          </a:p>
        </p:txBody>
      </p:sp>
      <p:sp>
        <p:nvSpPr>
          <p:cNvPr id="6" name="コンテンツ プレースホルダー 5">
            <a:extLst>
              <a:ext uri="{FF2B5EF4-FFF2-40B4-BE49-F238E27FC236}">
                <a16:creationId xmlns:a16="http://schemas.microsoft.com/office/drawing/2014/main" id="{0D189F75-BABC-0962-E7CE-2326D16FBD5C}"/>
              </a:ext>
            </a:extLst>
          </p:cNvPr>
          <p:cNvSpPr>
            <a:spLocks noGrp="1"/>
          </p:cNvSpPr>
          <p:nvPr>
            <p:ph idx="1"/>
          </p:nvPr>
        </p:nvSpPr>
        <p:spPr>
          <a:xfrm>
            <a:off x="457200" y="1438881"/>
            <a:ext cx="4268912" cy="4525963"/>
          </a:xfrm>
        </p:spPr>
        <p:txBody>
          <a:bodyPr>
            <a:normAutofit/>
          </a:bodyPr>
          <a:lstStyle/>
          <a:p>
            <a:pPr>
              <a:spcBef>
                <a:spcPts val="0"/>
              </a:spcBef>
            </a:pPr>
            <a:r>
              <a:rPr lang="en-US" altLang="ja-JP" sz="2800" dirty="0"/>
              <a:t>To expand and collapse…</a:t>
            </a:r>
          </a:p>
          <a:p>
            <a:pPr lvl="1">
              <a:spcBef>
                <a:spcPts val="0"/>
              </a:spcBef>
            </a:pPr>
            <a:r>
              <a:rPr lang="en-US" altLang="ja-JP" sz="2400" dirty="0"/>
              <a:t>You can specify the threshold to expand. </a:t>
            </a:r>
          </a:p>
          <a:p>
            <a:pPr lvl="1">
              <a:spcBef>
                <a:spcPts val="0"/>
              </a:spcBef>
            </a:pPr>
            <a:r>
              <a:rPr lang="en-US" altLang="ja-JP" sz="2400" dirty="0"/>
              <a:t>“+” and ”–” buttons are to expand and collapse, respectively. </a:t>
            </a:r>
          </a:p>
          <a:p>
            <a:pPr lvl="1">
              <a:spcBef>
                <a:spcPts val="0"/>
              </a:spcBef>
            </a:pPr>
            <a:r>
              <a:rPr lang="en-US" altLang="ja-JP" sz="2400" dirty="0"/>
              <a:t>“</a:t>
            </a:r>
            <a:r>
              <a:rPr lang="en-US" altLang="ja-JP" sz="2400" dirty="0" err="1"/>
              <a:t>AutoExpand</a:t>
            </a:r>
            <a:r>
              <a:rPr lang="en-US" altLang="ja-JP" sz="2400" dirty="0"/>
              <a:t>” button automatically expand linages. </a:t>
            </a:r>
            <a:endParaRPr lang="ja-JP" altLang="en-US" sz="2400"/>
          </a:p>
        </p:txBody>
      </p:sp>
      <p:sp>
        <p:nvSpPr>
          <p:cNvPr id="5" name="スライド番号プレースホルダー 4">
            <a:extLst>
              <a:ext uri="{FF2B5EF4-FFF2-40B4-BE49-F238E27FC236}">
                <a16:creationId xmlns:a16="http://schemas.microsoft.com/office/drawing/2014/main" id="{FB662563-9172-855B-C390-DF6E130E4A25}"/>
              </a:ext>
            </a:extLst>
          </p:cNvPr>
          <p:cNvSpPr>
            <a:spLocks noGrp="1"/>
          </p:cNvSpPr>
          <p:nvPr>
            <p:ph type="sldNum" sz="quarter" idx="12"/>
          </p:nvPr>
        </p:nvSpPr>
        <p:spPr/>
        <p:txBody>
          <a:bodyPr/>
          <a:lstStyle/>
          <a:p>
            <a:fld id="{425343EA-DF82-7B46-B82A-D3E5BD486EE3}" type="slidenum">
              <a:rPr kumimoji="1" lang="ja-JP" altLang="en-US" smtClean="0"/>
              <a:t>34</a:t>
            </a:fld>
            <a:endParaRPr kumimoji="1" lang="ja-JP" altLang="en-US"/>
          </a:p>
        </p:txBody>
      </p:sp>
      <p:pic>
        <p:nvPicPr>
          <p:cNvPr id="8" name="図 7">
            <a:extLst>
              <a:ext uri="{FF2B5EF4-FFF2-40B4-BE49-F238E27FC236}">
                <a16:creationId xmlns:a16="http://schemas.microsoft.com/office/drawing/2014/main" id="{C7750F4F-3FDA-EE15-D805-F9675228D4FE}"/>
              </a:ext>
            </a:extLst>
          </p:cNvPr>
          <p:cNvPicPr>
            <a:picLocks noChangeAspect="1"/>
          </p:cNvPicPr>
          <p:nvPr/>
        </p:nvPicPr>
        <p:blipFill>
          <a:blip r:embed="rId2"/>
          <a:stretch>
            <a:fillRect/>
          </a:stretch>
        </p:blipFill>
        <p:spPr>
          <a:xfrm>
            <a:off x="4572000" y="1672332"/>
            <a:ext cx="9704037" cy="4525963"/>
          </a:xfrm>
          <a:prstGeom prst="rect">
            <a:avLst/>
          </a:prstGeom>
        </p:spPr>
      </p:pic>
      <p:sp>
        <p:nvSpPr>
          <p:cNvPr id="9" name="角丸四角形 8">
            <a:extLst>
              <a:ext uri="{FF2B5EF4-FFF2-40B4-BE49-F238E27FC236}">
                <a16:creationId xmlns:a16="http://schemas.microsoft.com/office/drawing/2014/main" id="{FB5657FB-17E5-9B84-72E9-8F66B77E0A08}"/>
              </a:ext>
            </a:extLst>
          </p:cNvPr>
          <p:cNvSpPr/>
          <p:nvPr/>
        </p:nvSpPr>
        <p:spPr>
          <a:xfrm>
            <a:off x="6318606" y="1672332"/>
            <a:ext cx="1140431" cy="294524"/>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角丸四角形 9">
            <a:extLst>
              <a:ext uri="{FF2B5EF4-FFF2-40B4-BE49-F238E27FC236}">
                <a16:creationId xmlns:a16="http://schemas.microsoft.com/office/drawing/2014/main" id="{CD304154-79EB-E00B-52F0-E1088D6D0F21}"/>
              </a:ext>
            </a:extLst>
          </p:cNvPr>
          <p:cNvSpPr/>
          <p:nvPr/>
        </p:nvSpPr>
        <p:spPr>
          <a:xfrm>
            <a:off x="7674795" y="2329878"/>
            <a:ext cx="667822" cy="3634966"/>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角丸四角形 10">
            <a:extLst>
              <a:ext uri="{FF2B5EF4-FFF2-40B4-BE49-F238E27FC236}">
                <a16:creationId xmlns:a16="http://schemas.microsoft.com/office/drawing/2014/main" id="{03DDBCA8-367E-0051-F118-15EFCE5E2199}"/>
              </a:ext>
            </a:extLst>
          </p:cNvPr>
          <p:cNvSpPr/>
          <p:nvPr/>
        </p:nvSpPr>
        <p:spPr>
          <a:xfrm>
            <a:off x="6318605" y="1980556"/>
            <a:ext cx="1140431" cy="240994"/>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463141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50D47-69DC-02F6-CC03-8D65E0B0C569}"/>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2793A712-789E-1DE6-52E9-C7AB06D2D8D4}"/>
              </a:ext>
            </a:extLst>
          </p:cNvPr>
          <p:cNvPicPr>
            <a:picLocks noChangeAspect="1"/>
          </p:cNvPicPr>
          <p:nvPr/>
        </p:nvPicPr>
        <p:blipFill>
          <a:blip r:embed="rId2"/>
          <a:stretch>
            <a:fillRect/>
          </a:stretch>
        </p:blipFill>
        <p:spPr>
          <a:xfrm>
            <a:off x="4625733" y="1595347"/>
            <a:ext cx="4518267" cy="4525964"/>
          </a:xfrm>
          <a:prstGeom prst="rect">
            <a:avLst/>
          </a:prstGeom>
        </p:spPr>
      </p:pic>
      <p:sp>
        <p:nvSpPr>
          <p:cNvPr id="2" name="タイトル 1">
            <a:extLst>
              <a:ext uri="{FF2B5EF4-FFF2-40B4-BE49-F238E27FC236}">
                <a16:creationId xmlns:a16="http://schemas.microsoft.com/office/drawing/2014/main" id="{212C2413-9895-6AC6-22CB-606F16606B5A}"/>
              </a:ext>
            </a:extLst>
          </p:cNvPr>
          <p:cNvSpPr>
            <a:spLocks noGrp="1"/>
          </p:cNvSpPr>
          <p:nvPr>
            <p:ph type="title"/>
          </p:nvPr>
        </p:nvSpPr>
        <p:spPr/>
        <p:txBody>
          <a:bodyPr/>
          <a:lstStyle/>
          <a:p>
            <a:r>
              <a:rPr kumimoji="1" lang="en-US" altLang="ja-JP" dirty="0"/>
              <a:t>Super Heatmap Introduction(6)</a:t>
            </a:r>
            <a:endParaRPr kumimoji="1" lang="ja-JP" altLang="en-US"/>
          </a:p>
        </p:txBody>
      </p:sp>
      <p:sp>
        <p:nvSpPr>
          <p:cNvPr id="6" name="コンテンツ プレースホルダー 5">
            <a:extLst>
              <a:ext uri="{FF2B5EF4-FFF2-40B4-BE49-F238E27FC236}">
                <a16:creationId xmlns:a16="http://schemas.microsoft.com/office/drawing/2014/main" id="{36AB9D15-4C90-B998-43F6-9B1495D38FA0}"/>
              </a:ext>
            </a:extLst>
          </p:cNvPr>
          <p:cNvSpPr>
            <a:spLocks noGrp="1"/>
          </p:cNvSpPr>
          <p:nvPr>
            <p:ph idx="1"/>
          </p:nvPr>
        </p:nvSpPr>
        <p:spPr>
          <a:xfrm>
            <a:off x="457200" y="1438881"/>
            <a:ext cx="4268912" cy="4525963"/>
          </a:xfrm>
        </p:spPr>
        <p:txBody>
          <a:bodyPr>
            <a:normAutofit/>
          </a:bodyPr>
          <a:lstStyle/>
          <a:p>
            <a:pPr>
              <a:spcBef>
                <a:spcPts val="0"/>
              </a:spcBef>
            </a:pPr>
            <a:r>
              <a:rPr lang="en-US" altLang="ja-JP" sz="2800" dirty="0"/>
              <a:t>To expand and collapse…</a:t>
            </a:r>
          </a:p>
          <a:p>
            <a:pPr lvl="1">
              <a:spcBef>
                <a:spcPts val="0"/>
              </a:spcBef>
            </a:pPr>
            <a:r>
              <a:rPr lang="en-US" altLang="ja-JP" sz="2400" dirty="0"/>
              <a:t>You can not only use average fraction values, but also…</a:t>
            </a:r>
          </a:p>
          <a:p>
            <a:pPr lvl="2">
              <a:spcBef>
                <a:spcPts val="0"/>
              </a:spcBef>
            </a:pPr>
            <a:r>
              <a:rPr lang="en-US" altLang="ja-JP" sz="2000" dirty="0"/>
              <a:t>Fraction values in a selected (grouped) sample </a:t>
            </a:r>
          </a:p>
          <a:p>
            <a:pPr lvl="2">
              <a:spcBef>
                <a:spcPts val="0"/>
              </a:spcBef>
            </a:pPr>
            <a:r>
              <a:rPr lang="en-US" altLang="ja-JP" sz="2000" dirty="0"/>
              <a:t>Maximum fraction values throughout the samples specified in P1 Step 5. </a:t>
            </a:r>
          </a:p>
        </p:txBody>
      </p:sp>
      <p:sp>
        <p:nvSpPr>
          <p:cNvPr id="5" name="スライド番号プレースホルダー 4">
            <a:extLst>
              <a:ext uri="{FF2B5EF4-FFF2-40B4-BE49-F238E27FC236}">
                <a16:creationId xmlns:a16="http://schemas.microsoft.com/office/drawing/2014/main" id="{64A1EA68-E051-9522-0896-2B2935EEC99F}"/>
              </a:ext>
            </a:extLst>
          </p:cNvPr>
          <p:cNvSpPr>
            <a:spLocks noGrp="1"/>
          </p:cNvSpPr>
          <p:nvPr>
            <p:ph type="sldNum" sz="quarter" idx="12"/>
          </p:nvPr>
        </p:nvSpPr>
        <p:spPr/>
        <p:txBody>
          <a:bodyPr/>
          <a:lstStyle/>
          <a:p>
            <a:fld id="{425343EA-DF82-7B46-B82A-D3E5BD486EE3}" type="slidenum">
              <a:rPr kumimoji="1" lang="ja-JP" altLang="en-US" smtClean="0"/>
              <a:t>35</a:t>
            </a:fld>
            <a:endParaRPr kumimoji="1" lang="ja-JP" altLang="en-US"/>
          </a:p>
        </p:txBody>
      </p:sp>
      <p:sp>
        <p:nvSpPr>
          <p:cNvPr id="9" name="角丸四角形 8">
            <a:extLst>
              <a:ext uri="{FF2B5EF4-FFF2-40B4-BE49-F238E27FC236}">
                <a16:creationId xmlns:a16="http://schemas.microsoft.com/office/drawing/2014/main" id="{C8040F9E-8E51-BB0B-E5CB-4EBE72B98AC3}"/>
              </a:ext>
            </a:extLst>
          </p:cNvPr>
          <p:cNvSpPr/>
          <p:nvPr/>
        </p:nvSpPr>
        <p:spPr>
          <a:xfrm>
            <a:off x="7356296" y="1672332"/>
            <a:ext cx="1017141" cy="546886"/>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477072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CBAAD-2CA6-E1C8-93FA-BD0149A5AFEA}"/>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5C95373C-CAE1-4C85-F46D-B8AA79AC98A5}"/>
              </a:ext>
            </a:extLst>
          </p:cNvPr>
          <p:cNvPicPr>
            <a:picLocks noChangeAspect="1"/>
          </p:cNvPicPr>
          <p:nvPr/>
        </p:nvPicPr>
        <p:blipFill>
          <a:blip r:embed="rId2"/>
          <a:stretch>
            <a:fillRect/>
          </a:stretch>
        </p:blipFill>
        <p:spPr>
          <a:xfrm>
            <a:off x="4625733" y="1595347"/>
            <a:ext cx="4518267" cy="4525964"/>
          </a:xfrm>
          <a:prstGeom prst="rect">
            <a:avLst/>
          </a:prstGeom>
        </p:spPr>
      </p:pic>
      <p:sp>
        <p:nvSpPr>
          <p:cNvPr id="2" name="タイトル 1">
            <a:extLst>
              <a:ext uri="{FF2B5EF4-FFF2-40B4-BE49-F238E27FC236}">
                <a16:creationId xmlns:a16="http://schemas.microsoft.com/office/drawing/2014/main" id="{93D38A3C-3875-3DAB-FAFC-F17D631D0AE8}"/>
              </a:ext>
            </a:extLst>
          </p:cNvPr>
          <p:cNvSpPr>
            <a:spLocks noGrp="1"/>
          </p:cNvSpPr>
          <p:nvPr>
            <p:ph type="title"/>
          </p:nvPr>
        </p:nvSpPr>
        <p:spPr/>
        <p:txBody>
          <a:bodyPr/>
          <a:lstStyle/>
          <a:p>
            <a:r>
              <a:rPr kumimoji="1" lang="en-US" altLang="ja-JP" dirty="0"/>
              <a:t>Super Heatmap Introduction(7)</a:t>
            </a:r>
            <a:endParaRPr kumimoji="1" lang="ja-JP" altLang="en-US"/>
          </a:p>
        </p:txBody>
      </p:sp>
      <p:sp>
        <p:nvSpPr>
          <p:cNvPr id="6" name="コンテンツ プレースホルダー 5">
            <a:extLst>
              <a:ext uri="{FF2B5EF4-FFF2-40B4-BE49-F238E27FC236}">
                <a16:creationId xmlns:a16="http://schemas.microsoft.com/office/drawing/2014/main" id="{EF786B60-3B58-4C80-E6D1-EE1903BE3558}"/>
              </a:ext>
            </a:extLst>
          </p:cNvPr>
          <p:cNvSpPr>
            <a:spLocks noGrp="1"/>
          </p:cNvSpPr>
          <p:nvPr>
            <p:ph idx="1"/>
          </p:nvPr>
        </p:nvSpPr>
        <p:spPr>
          <a:xfrm>
            <a:off x="457200" y="1438881"/>
            <a:ext cx="4268912" cy="4525963"/>
          </a:xfrm>
        </p:spPr>
        <p:txBody>
          <a:bodyPr>
            <a:normAutofit/>
          </a:bodyPr>
          <a:lstStyle/>
          <a:p>
            <a:pPr>
              <a:spcBef>
                <a:spcPts val="0"/>
              </a:spcBef>
            </a:pPr>
            <a:r>
              <a:rPr lang="en-US" altLang="ja-JP" sz="2800" dirty="0"/>
              <a:t>When you want to start over expansion, use one of these buttons. </a:t>
            </a:r>
          </a:p>
          <a:p>
            <a:pPr>
              <a:spcBef>
                <a:spcPts val="0"/>
              </a:spcBef>
            </a:pPr>
            <a:endParaRPr lang="en-US" altLang="ja-JP" sz="2000" dirty="0"/>
          </a:p>
        </p:txBody>
      </p:sp>
      <p:sp>
        <p:nvSpPr>
          <p:cNvPr id="5" name="スライド番号プレースホルダー 4">
            <a:extLst>
              <a:ext uri="{FF2B5EF4-FFF2-40B4-BE49-F238E27FC236}">
                <a16:creationId xmlns:a16="http://schemas.microsoft.com/office/drawing/2014/main" id="{7EC16B1A-B379-49FB-74EF-8FB927F03CFA}"/>
              </a:ext>
            </a:extLst>
          </p:cNvPr>
          <p:cNvSpPr>
            <a:spLocks noGrp="1"/>
          </p:cNvSpPr>
          <p:nvPr>
            <p:ph type="sldNum" sz="quarter" idx="12"/>
          </p:nvPr>
        </p:nvSpPr>
        <p:spPr/>
        <p:txBody>
          <a:bodyPr/>
          <a:lstStyle/>
          <a:p>
            <a:fld id="{425343EA-DF82-7B46-B82A-D3E5BD486EE3}" type="slidenum">
              <a:rPr kumimoji="1" lang="ja-JP" altLang="en-US" smtClean="0"/>
              <a:t>36</a:t>
            </a:fld>
            <a:endParaRPr kumimoji="1" lang="ja-JP" altLang="en-US"/>
          </a:p>
        </p:txBody>
      </p:sp>
      <p:sp>
        <p:nvSpPr>
          <p:cNvPr id="4" name="角丸四角形 3">
            <a:extLst>
              <a:ext uri="{FF2B5EF4-FFF2-40B4-BE49-F238E27FC236}">
                <a16:creationId xmlns:a16="http://schemas.microsoft.com/office/drawing/2014/main" id="{5D821143-C360-8737-AEC9-A4A10FFA6D93}"/>
              </a:ext>
            </a:extLst>
          </p:cNvPr>
          <p:cNvSpPr/>
          <p:nvPr/>
        </p:nvSpPr>
        <p:spPr>
          <a:xfrm>
            <a:off x="4633644" y="1931542"/>
            <a:ext cx="1919556" cy="215757"/>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416783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B9122-D972-A0DE-3EF9-BFAABCB67E13}"/>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3457E783-B29C-40E3-36BC-DC0340722C24}"/>
              </a:ext>
            </a:extLst>
          </p:cNvPr>
          <p:cNvPicPr>
            <a:picLocks noChangeAspect="1"/>
          </p:cNvPicPr>
          <p:nvPr/>
        </p:nvPicPr>
        <p:blipFill>
          <a:blip r:embed="rId2"/>
          <a:stretch>
            <a:fillRect/>
          </a:stretch>
        </p:blipFill>
        <p:spPr>
          <a:xfrm>
            <a:off x="4625733" y="1595347"/>
            <a:ext cx="4518267" cy="4525964"/>
          </a:xfrm>
          <a:prstGeom prst="rect">
            <a:avLst/>
          </a:prstGeom>
        </p:spPr>
      </p:pic>
      <p:sp>
        <p:nvSpPr>
          <p:cNvPr id="2" name="タイトル 1">
            <a:extLst>
              <a:ext uri="{FF2B5EF4-FFF2-40B4-BE49-F238E27FC236}">
                <a16:creationId xmlns:a16="http://schemas.microsoft.com/office/drawing/2014/main" id="{AC5B930E-2553-B1C8-BED5-6C2ACE18EFF5}"/>
              </a:ext>
            </a:extLst>
          </p:cNvPr>
          <p:cNvSpPr>
            <a:spLocks noGrp="1"/>
          </p:cNvSpPr>
          <p:nvPr>
            <p:ph type="title"/>
          </p:nvPr>
        </p:nvSpPr>
        <p:spPr/>
        <p:txBody>
          <a:bodyPr/>
          <a:lstStyle/>
          <a:p>
            <a:r>
              <a:rPr kumimoji="1" lang="en-US" altLang="ja-JP" dirty="0"/>
              <a:t>Super Heatmap Introduction(8)</a:t>
            </a:r>
            <a:endParaRPr kumimoji="1" lang="ja-JP" altLang="en-US"/>
          </a:p>
        </p:txBody>
      </p:sp>
      <p:sp>
        <p:nvSpPr>
          <p:cNvPr id="6" name="コンテンツ プレースホルダー 5">
            <a:extLst>
              <a:ext uri="{FF2B5EF4-FFF2-40B4-BE49-F238E27FC236}">
                <a16:creationId xmlns:a16="http://schemas.microsoft.com/office/drawing/2014/main" id="{00A2D439-5929-3223-D8FA-B14697F248C3}"/>
              </a:ext>
            </a:extLst>
          </p:cNvPr>
          <p:cNvSpPr>
            <a:spLocks noGrp="1"/>
          </p:cNvSpPr>
          <p:nvPr>
            <p:ph idx="1"/>
          </p:nvPr>
        </p:nvSpPr>
        <p:spPr>
          <a:xfrm>
            <a:off x="457200" y="1438881"/>
            <a:ext cx="4268912" cy="4525963"/>
          </a:xfrm>
        </p:spPr>
        <p:txBody>
          <a:bodyPr>
            <a:normAutofit/>
          </a:bodyPr>
          <a:lstStyle/>
          <a:p>
            <a:pPr>
              <a:spcBef>
                <a:spcPts val="0"/>
              </a:spcBef>
            </a:pPr>
            <a:r>
              <a:rPr lang="en-US" altLang="ja-JP" sz="2800" dirty="0"/>
              <a:t>When you want to start over expansion, use one of these buttons. </a:t>
            </a:r>
          </a:p>
          <a:p>
            <a:pPr>
              <a:spcBef>
                <a:spcPts val="0"/>
              </a:spcBef>
            </a:pPr>
            <a:endParaRPr lang="en-US" altLang="ja-JP" sz="2000" dirty="0"/>
          </a:p>
        </p:txBody>
      </p:sp>
      <p:sp>
        <p:nvSpPr>
          <p:cNvPr id="5" name="スライド番号プレースホルダー 4">
            <a:extLst>
              <a:ext uri="{FF2B5EF4-FFF2-40B4-BE49-F238E27FC236}">
                <a16:creationId xmlns:a16="http://schemas.microsoft.com/office/drawing/2014/main" id="{B9B8DD4F-FC3D-BD1D-53A6-70B3438CE762}"/>
              </a:ext>
            </a:extLst>
          </p:cNvPr>
          <p:cNvSpPr>
            <a:spLocks noGrp="1"/>
          </p:cNvSpPr>
          <p:nvPr>
            <p:ph type="sldNum" sz="quarter" idx="12"/>
          </p:nvPr>
        </p:nvSpPr>
        <p:spPr/>
        <p:txBody>
          <a:bodyPr/>
          <a:lstStyle/>
          <a:p>
            <a:fld id="{425343EA-DF82-7B46-B82A-D3E5BD486EE3}" type="slidenum">
              <a:rPr kumimoji="1" lang="ja-JP" altLang="en-US" smtClean="0"/>
              <a:t>37</a:t>
            </a:fld>
            <a:endParaRPr kumimoji="1" lang="ja-JP" altLang="en-US"/>
          </a:p>
        </p:txBody>
      </p:sp>
      <p:sp>
        <p:nvSpPr>
          <p:cNvPr id="4" name="角丸四角形 3">
            <a:extLst>
              <a:ext uri="{FF2B5EF4-FFF2-40B4-BE49-F238E27FC236}">
                <a16:creationId xmlns:a16="http://schemas.microsoft.com/office/drawing/2014/main" id="{F1352A35-08DE-86ED-A9A0-6025B77FD286}"/>
              </a:ext>
            </a:extLst>
          </p:cNvPr>
          <p:cNvSpPr/>
          <p:nvPr/>
        </p:nvSpPr>
        <p:spPr>
          <a:xfrm>
            <a:off x="4633644" y="1931542"/>
            <a:ext cx="1919556" cy="215757"/>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268598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3AD11-F73D-892A-EBB3-29E249C1F62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BAD7DBB-5253-F189-D89C-00B495DCB480}"/>
              </a:ext>
            </a:extLst>
          </p:cNvPr>
          <p:cNvSpPr>
            <a:spLocks noGrp="1"/>
          </p:cNvSpPr>
          <p:nvPr>
            <p:ph type="title"/>
          </p:nvPr>
        </p:nvSpPr>
        <p:spPr/>
        <p:txBody>
          <a:bodyPr/>
          <a:lstStyle/>
          <a:p>
            <a:r>
              <a:rPr kumimoji="1" lang="en-US" altLang="ja-JP" dirty="0"/>
              <a:t>Super Heatmap Introduction(9)</a:t>
            </a:r>
            <a:endParaRPr kumimoji="1" lang="ja-JP" altLang="en-US"/>
          </a:p>
        </p:txBody>
      </p:sp>
      <p:sp>
        <p:nvSpPr>
          <p:cNvPr id="6" name="コンテンツ プレースホルダー 5">
            <a:extLst>
              <a:ext uri="{FF2B5EF4-FFF2-40B4-BE49-F238E27FC236}">
                <a16:creationId xmlns:a16="http://schemas.microsoft.com/office/drawing/2014/main" id="{159F2E89-2670-4DC3-A2E2-EFA8F3AF3C28}"/>
              </a:ext>
            </a:extLst>
          </p:cNvPr>
          <p:cNvSpPr>
            <a:spLocks noGrp="1"/>
          </p:cNvSpPr>
          <p:nvPr>
            <p:ph idx="1"/>
          </p:nvPr>
        </p:nvSpPr>
        <p:spPr>
          <a:xfrm>
            <a:off x="457199" y="1438881"/>
            <a:ext cx="8501866" cy="4525963"/>
          </a:xfrm>
        </p:spPr>
        <p:txBody>
          <a:bodyPr>
            <a:normAutofit/>
          </a:bodyPr>
          <a:lstStyle/>
          <a:p>
            <a:pPr>
              <a:spcBef>
                <a:spcPts val="0"/>
              </a:spcBef>
            </a:pPr>
            <a:r>
              <a:rPr lang="en-US" altLang="ja-JP" sz="2800" dirty="0"/>
              <a:t>If you click name of an OTU, you can apply a customized name to it. The custom name is shared with those specified in Basis Heatmap Page. </a:t>
            </a:r>
            <a:endParaRPr lang="en-US" altLang="ja-JP" sz="2000" dirty="0"/>
          </a:p>
        </p:txBody>
      </p:sp>
      <p:sp>
        <p:nvSpPr>
          <p:cNvPr id="5" name="スライド番号プレースホルダー 4">
            <a:extLst>
              <a:ext uri="{FF2B5EF4-FFF2-40B4-BE49-F238E27FC236}">
                <a16:creationId xmlns:a16="http://schemas.microsoft.com/office/drawing/2014/main" id="{3F19DC97-D59C-014F-D379-C56E3BA88077}"/>
              </a:ext>
            </a:extLst>
          </p:cNvPr>
          <p:cNvSpPr>
            <a:spLocks noGrp="1"/>
          </p:cNvSpPr>
          <p:nvPr>
            <p:ph type="sldNum" sz="quarter" idx="12"/>
          </p:nvPr>
        </p:nvSpPr>
        <p:spPr/>
        <p:txBody>
          <a:bodyPr/>
          <a:lstStyle/>
          <a:p>
            <a:fld id="{425343EA-DF82-7B46-B82A-D3E5BD486EE3}" type="slidenum">
              <a:rPr kumimoji="1" lang="ja-JP" altLang="en-US" smtClean="0"/>
              <a:t>38</a:t>
            </a:fld>
            <a:endParaRPr kumimoji="1" lang="ja-JP" altLang="en-US"/>
          </a:p>
        </p:txBody>
      </p:sp>
      <p:pic>
        <p:nvPicPr>
          <p:cNvPr id="7" name="図 6">
            <a:extLst>
              <a:ext uri="{FF2B5EF4-FFF2-40B4-BE49-F238E27FC236}">
                <a16:creationId xmlns:a16="http://schemas.microsoft.com/office/drawing/2014/main" id="{C3E389ED-A616-8664-DD2B-3DBCF4321297}"/>
              </a:ext>
            </a:extLst>
          </p:cNvPr>
          <p:cNvPicPr>
            <a:picLocks noChangeAspect="1"/>
          </p:cNvPicPr>
          <p:nvPr/>
        </p:nvPicPr>
        <p:blipFill>
          <a:blip r:embed="rId2"/>
          <a:stretch>
            <a:fillRect/>
          </a:stretch>
        </p:blipFill>
        <p:spPr>
          <a:xfrm>
            <a:off x="839912" y="2812641"/>
            <a:ext cx="7772400" cy="3796122"/>
          </a:xfrm>
          <a:prstGeom prst="rect">
            <a:avLst/>
          </a:prstGeom>
        </p:spPr>
      </p:pic>
      <p:sp>
        <p:nvSpPr>
          <p:cNvPr id="4" name="角丸四角形 3">
            <a:extLst>
              <a:ext uri="{FF2B5EF4-FFF2-40B4-BE49-F238E27FC236}">
                <a16:creationId xmlns:a16="http://schemas.microsoft.com/office/drawing/2014/main" id="{FE3701FC-CD7C-EF3A-7F41-5F4F18DCC8A3}"/>
              </a:ext>
            </a:extLst>
          </p:cNvPr>
          <p:cNvSpPr/>
          <p:nvPr/>
        </p:nvSpPr>
        <p:spPr>
          <a:xfrm>
            <a:off x="839911" y="3873359"/>
            <a:ext cx="2468367" cy="205482"/>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608283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7866B-BD3F-0141-C239-DA20F04E137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56943F3-709E-9D2A-BBAA-826FE17B3FF6}"/>
              </a:ext>
            </a:extLst>
          </p:cNvPr>
          <p:cNvSpPr>
            <a:spLocks noGrp="1"/>
          </p:cNvSpPr>
          <p:nvPr>
            <p:ph type="title"/>
          </p:nvPr>
        </p:nvSpPr>
        <p:spPr/>
        <p:txBody>
          <a:bodyPr/>
          <a:lstStyle/>
          <a:p>
            <a:r>
              <a:rPr kumimoji="1" lang="en-US" altLang="ja-JP" dirty="0"/>
              <a:t>Super Heatmap Introduction(10)</a:t>
            </a:r>
            <a:endParaRPr kumimoji="1" lang="ja-JP" altLang="en-US"/>
          </a:p>
        </p:txBody>
      </p:sp>
      <p:sp>
        <p:nvSpPr>
          <p:cNvPr id="6" name="コンテンツ プレースホルダー 5">
            <a:extLst>
              <a:ext uri="{FF2B5EF4-FFF2-40B4-BE49-F238E27FC236}">
                <a16:creationId xmlns:a16="http://schemas.microsoft.com/office/drawing/2014/main" id="{FA006F1B-5302-0F72-99D3-443B2F97E67B}"/>
              </a:ext>
            </a:extLst>
          </p:cNvPr>
          <p:cNvSpPr>
            <a:spLocks noGrp="1"/>
          </p:cNvSpPr>
          <p:nvPr>
            <p:ph idx="1"/>
          </p:nvPr>
        </p:nvSpPr>
        <p:spPr>
          <a:xfrm>
            <a:off x="457199" y="1438881"/>
            <a:ext cx="7772399" cy="4525963"/>
          </a:xfrm>
        </p:spPr>
        <p:txBody>
          <a:bodyPr>
            <a:normAutofit/>
          </a:bodyPr>
          <a:lstStyle/>
          <a:p>
            <a:pPr>
              <a:spcBef>
                <a:spcPts val="0"/>
              </a:spcBef>
            </a:pPr>
            <a:r>
              <a:rPr lang="en-US" altLang="ja-JP" sz="2800" dirty="0"/>
              <a:t>You can sort the list. </a:t>
            </a:r>
          </a:p>
          <a:p>
            <a:pPr>
              <a:spcBef>
                <a:spcPts val="0"/>
              </a:spcBef>
            </a:pPr>
            <a:r>
              <a:rPr lang="en-US" altLang="ja-JP" sz="2800" dirty="0"/>
              <a:t>You can copy sample names listed and fraction/count values. </a:t>
            </a:r>
          </a:p>
          <a:p>
            <a:pPr>
              <a:spcBef>
                <a:spcPts val="0"/>
              </a:spcBef>
            </a:pPr>
            <a:endParaRPr lang="en-US" altLang="ja-JP" sz="2800" dirty="0"/>
          </a:p>
          <a:p>
            <a:pPr>
              <a:spcBef>
                <a:spcPts val="0"/>
              </a:spcBef>
            </a:pPr>
            <a:r>
              <a:rPr lang="en-US" altLang="ja-JP" sz="2800" dirty="0"/>
              <a:t>And you can go back to P2 (Basic Heatmap page)</a:t>
            </a:r>
            <a:endParaRPr lang="en-US" altLang="ja-JP" sz="2000" dirty="0"/>
          </a:p>
        </p:txBody>
      </p:sp>
      <p:sp>
        <p:nvSpPr>
          <p:cNvPr id="5" name="スライド番号プレースホルダー 4">
            <a:extLst>
              <a:ext uri="{FF2B5EF4-FFF2-40B4-BE49-F238E27FC236}">
                <a16:creationId xmlns:a16="http://schemas.microsoft.com/office/drawing/2014/main" id="{D9D66820-8E24-901C-8D4D-3F39ECA29C39}"/>
              </a:ext>
            </a:extLst>
          </p:cNvPr>
          <p:cNvSpPr>
            <a:spLocks noGrp="1"/>
          </p:cNvSpPr>
          <p:nvPr>
            <p:ph type="sldNum" sz="quarter" idx="12"/>
          </p:nvPr>
        </p:nvSpPr>
        <p:spPr/>
        <p:txBody>
          <a:bodyPr/>
          <a:lstStyle/>
          <a:p>
            <a:fld id="{425343EA-DF82-7B46-B82A-D3E5BD486EE3}" type="slidenum">
              <a:rPr kumimoji="1" lang="ja-JP" altLang="en-US" smtClean="0"/>
              <a:t>39</a:t>
            </a:fld>
            <a:endParaRPr kumimoji="1" lang="ja-JP" altLang="en-US"/>
          </a:p>
        </p:txBody>
      </p:sp>
      <p:pic>
        <p:nvPicPr>
          <p:cNvPr id="3" name="図 2">
            <a:extLst>
              <a:ext uri="{FF2B5EF4-FFF2-40B4-BE49-F238E27FC236}">
                <a16:creationId xmlns:a16="http://schemas.microsoft.com/office/drawing/2014/main" id="{02E9F474-7A3F-72C0-E0E6-3F840A802F7B}"/>
              </a:ext>
            </a:extLst>
          </p:cNvPr>
          <p:cNvPicPr>
            <a:picLocks noChangeAspect="1"/>
          </p:cNvPicPr>
          <p:nvPr/>
        </p:nvPicPr>
        <p:blipFill>
          <a:blip r:embed="rId2"/>
          <a:stretch>
            <a:fillRect/>
          </a:stretch>
        </p:blipFill>
        <p:spPr>
          <a:xfrm>
            <a:off x="685799" y="4492788"/>
            <a:ext cx="7772400" cy="790283"/>
          </a:xfrm>
          <a:prstGeom prst="rect">
            <a:avLst/>
          </a:prstGeom>
        </p:spPr>
      </p:pic>
      <p:sp>
        <p:nvSpPr>
          <p:cNvPr id="4" name="角丸四角形 3">
            <a:extLst>
              <a:ext uri="{FF2B5EF4-FFF2-40B4-BE49-F238E27FC236}">
                <a16:creationId xmlns:a16="http://schemas.microsoft.com/office/drawing/2014/main" id="{F6254D2A-0E85-EBCC-4BFA-93D49A8E262F}"/>
              </a:ext>
            </a:extLst>
          </p:cNvPr>
          <p:cNvSpPr/>
          <p:nvPr/>
        </p:nvSpPr>
        <p:spPr>
          <a:xfrm>
            <a:off x="4261204" y="4492787"/>
            <a:ext cx="2827964" cy="582645"/>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角丸四角形 7">
            <a:extLst>
              <a:ext uri="{FF2B5EF4-FFF2-40B4-BE49-F238E27FC236}">
                <a16:creationId xmlns:a16="http://schemas.microsoft.com/office/drawing/2014/main" id="{6BD160E9-6FBB-4BC4-50E0-86A79B5EE921}"/>
              </a:ext>
            </a:extLst>
          </p:cNvPr>
          <p:cNvSpPr/>
          <p:nvPr/>
        </p:nvSpPr>
        <p:spPr>
          <a:xfrm>
            <a:off x="737168" y="4585254"/>
            <a:ext cx="608747" cy="284697"/>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324199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7865"/>
            <a:ext cx="8229600" cy="1143000"/>
          </a:xfrm>
        </p:spPr>
        <p:txBody>
          <a:bodyPr/>
          <a:lstStyle/>
          <a:p>
            <a:r>
              <a:rPr kumimoji="1" lang="en-US" altLang="ja-JP" dirty="0"/>
              <a:t>Examples of the output</a:t>
            </a:r>
            <a:endParaRPr kumimoji="1" lang="ja-JP" altLang="en-US" dirty="0"/>
          </a:p>
        </p:txBody>
      </p:sp>
      <p:pic>
        <p:nvPicPr>
          <p:cNvPr id="3" name="図 2"/>
          <p:cNvPicPr>
            <a:picLocks noChangeAspect="1"/>
          </p:cNvPicPr>
          <p:nvPr/>
        </p:nvPicPr>
        <p:blipFill>
          <a:blip r:embed="rId3"/>
          <a:stretch>
            <a:fillRect/>
          </a:stretch>
        </p:blipFill>
        <p:spPr>
          <a:xfrm>
            <a:off x="0" y="1190865"/>
            <a:ext cx="9144000" cy="981083"/>
          </a:xfrm>
          <a:prstGeom prst="rect">
            <a:avLst/>
          </a:prstGeom>
        </p:spPr>
      </p:pic>
      <p:pic>
        <p:nvPicPr>
          <p:cNvPr id="4" name="図 3"/>
          <p:cNvPicPr>
            <a:picLocks noChangeAspect="1"/>
          </p:cNvPicPr>
          <p:nvPr/>
        </p:nvPicPr>
        <p:blipFill>
          <a:blip r:embed="rId4"/>
          <a:stretch>
            <a:fillRect/>
          </a:stretch>
        </p:blipFill>
        <p:spPr>
          <a:xfrm>
            <a:off x="0" y="2469890"/>
            <a:ext cx="9144000" cy="391886"/>
          </a:xfrm>
          <a:prstGeom prst="rect">
            <a:avLst/>
          </a:prstGeom>
        </p:spPr>
      </p:pic>
      <p:pic>
        <p:nvPicPr>
          <p:cNvPr id="9" name="コンテンツ プレースホルダー 8"/>
          <p:cNvPicPr>
            <a:picLocks noGrp="1" noChangeAspect="1"/>
          </p:cNvPicPr>
          <p:nvPr>
            <p:ph idx="1"/>
          </p:nvPr>
        </p:nvPicPr>
        <p:blipFill>
          <a:blip r:embed="rId5"/>
          <a:srcRect l="9470" r="9470"/>
          <a:stretch>
            <a:fillRect/>
          </a:stretch>
        </p:blipFill>
        <p:spPr>
          <a:xfrm>
            <a:off x="1254984" y="3082727"/>
            <a:ext cx="6864615" cy="3775273"/>
          </a:xfrm>
        </p:spPr>
      </p:pic>
      <p:sp>
        <p:nvSpPr>
          <p:cNvPr id="5" name="スライド番号プレースホルダー 4"/>
          <p:cNvSpPr>
            <a:spLocks noGrp="1"/>
          </p:cNvSpPr>
          <p:nvPr>
            <p:ph type="sldNum" sz="quarter" idx="12"/>
          </p:nvPr>
        </p:nvSpPr>
        <p:spPr/>
        <p:txBody>
          <a:bodyPr/>
          <a:lstStyle/>
          <a:p>
            <a:fld id="{3344D996-30D0-BA44-9AB6-B47B9ACCAB9B}" type="slidenum">
              <a:rPr kumimoji="1" lang="ja-JP" altLang="en-US" smtClean="0"/>
              <a:t>4</a:t>
            </a:fld>
            <a:endParaRPr kumimoji="1" lang="ja-JP" altLang="en-US"/>
          </a:p>
        </p:txBody>
      </p:sp>
    </p:spTree>
    <p:extLst>
      <p:ext uri="{BB962C8B-B14F-4D97-AF65-F5344CB8AC3E}">
        <p14:creationId xmlns:p14="http://schemas.microsoft.com/office/powerpoint/2010/main" val="22403369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70CD1-B898-4294-A9D4-2489F5D174C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623A9D2-E0C1-4A77-D8D2-E2D45516173D}"/>
              </a:ext>
            </a:extLst>
          </p:cNvPr>
          <p:cNvSpPr>
            <a:spLocks noGrp="1"/>
          </p:cNvSpPr>
          <p:nvPr>
            <p:ph type="title"/>
          </p:nvPr>
        </p:nvSpPr>
        <p:spPr/>
        <p:txBody>
          <a:bodyPr/>
          <a:lstStyle/>
          <a:p>
            <a:r>
              <a:rPr kumimoji="1" lang="en-US" altLang="ja-JP" dirty="0"/>
              <a:t>Super Heatmap Advanced(1)</a:t>
            </a:r>
            <a:endParaRPr kumimoji="1" lang="ja-JP" altLang="en-US"/>
          </a:p>
        </p:txBody>
      </p:sp>
      <p:sp>
        <p:nvSpPr>
          <p:cNvPr id="4" name="スライド番号プレースホルダー 3">
            <a:extLst>
              <a:ext uri="{FF2B5EF4-FFF2-40B4-BE49-F238E27FC236}">
                <a16:creationId xmlns:a16="http://schemas.microsoft.com/office/drawing/2014/main" id="{AFAA11BF-1D29-4384-9304-3106459E3F5B}"/>
              </a:ext>
            </a:extLst>
          </p:cNvPr>
          <p:cNvSpPr>
            <a:spLocks noGrp="1"/>
          </p:cNvSpPr>
          <p:nvPr>
            <p:ph type="sldNum" sz="quarter" idx="12"/>
          </p:nvPr>
        </p:nvSpPr>
        <p:spPr/>
        <p:txBody>
          <a:bodyPr/>
          <a:lstStyle/>
          <a:p>
            <a:fld id="{425343EA-DF82-7B46-B82A-D3E5BD486EE3}" type="slidenum">
              <a:rPr kumimoji="1" lang="ja-JP" altLang="en-US" smtClean="0"/>
              <a:t>40</a:t>
            </a:fld>
            <a:endParaRPr kumimoji="1" lang="ja-JP" altLang="en-US"/>
          </a:p>
        </p:txBody>
      </p:sp>
      <p:sp>
        <p:nvSpPr>
          <p:cNvPr id="7" name="コンテンツ プレースホルダー 2">
            <a:extLst>
              <a:ext uri="{FF2B5EF4-FFF2-40B4-BE49-F238E27FC236}">
                <a16:creationId xmlns:a16="http://schemas.microsoft.com/office/drawing/2014/main" id="{811E4ADD-8EC2-585C-AE10-B29AD2443282}"/>
              </a:ext>
            </a:extLst>
          </p:cNvPr>
          <p:cNvSpPr txBox="1">
            <a:spLocks/>
          </p:cNvSpPr>
          <p:nvPr/>
        </p:nvSpPr>
        <p:spPr>
          <a:xfrm>
            <a:off x="457200" y="1787114"/>
            <a:ext cx="8491591" cy="449257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2400" dirty="0"/>
              <a:t>Let’s edit the super heatmap page so that we can compare myCtrlD1-D5 and myExpD1-D5 more easily. </a:t>
            </a:r>
          </a:p>
          <a:p>
            <a:pPr lvl="1"/>
            <a:r>
              <a:rPr lang="en-US" altLang="ja-JP" sz="2000" dirty="0"/>
              <a:t>Suppose Ctrl and Exp are microbial community from the same source, and Exp treated by something, and Ctrl the control. </a:t>
            </a:r>
          </a:p>
          <a:p>
            <a:pPr lvl="1"/>
            <a:r>
              <a:rPr lang="en-US" altLang="ja-JP" sz="2000" dirty="0"/>
              <a:t>Change of microbial population was monitored by time (such as day 1 through day 5). </a:t>
            </a:r>
          </a:p>
        </p:txBody>
      </p:sp>
      <p:pic>
        <p:nvPicPr>
          <p:cNvPr id="3" name="図 2">
            <a:extLst>
              <a:ext uri="{FF2B5EF4-FFF2-40B4-BE49-F238E27FC236}">
                <a16:creationId xmlns:a16="http://schemas.microsoft.com/office/drawing/2014/main" id="{0547CE86-D0C4-9771-25A1-6FD3BCE430AF}"/>
              </a:ext>
            </a:extLst>
          </p:cNvPr>
          <p:cNvPicPr>
            <a:picLocks noChangeAspect="1"/>
          </p:cNvPicPr>
          <p:nvPr/>
        </p:nvPicPr>
        <p:blipFill>
          <a:blip r:embed="rId2"/>
          <a:stretch>
            <a:fillRect/>
          </a:stretch>
        </p:blipFill>
        <p:spPr>
          <a:xfrm>
            <a:off x="299720" y="4104490"/>
            <a:ext cx="7203932" cy="2256370"/>
          </a:xfrm>
          <a:prstGeom prst="rect">
            <a:avLst/>
          </a:prstGeom>
        </p:spPr>
      </p:pic>
      <p:sp>
        <p:nvSpPr>
          <p:cNvPr id="5" name="テキスト ボックス 4">
            <a:extLst>
              <a:ext uri="{FF2B5EF4-FFF2-40B4-BE49-F238E27FC236}">
                <a16:creationId xmlns:a16="http://schemas.microsoft.com/office/drawing/2014/main" id="{E2CFCDD0-9FB2-5D8B-D706-8FF42101B968}"/>
              </a:ext>
            </a:extLst>
          </p:cNvPr>
          <p:cNvSpPr txBox="1"/>
          <p:nvPr/>
        </p:nvSpPr>
        <p:spPr>
          <a:xfrm>
            <a:off x="7696692" y="4033400"/>
            <a:ext cx="957313" cy="261610"/>
          </a:xfrm>
          <a:prstGeom prst="rect">
            <a:avLst/>
          </a:prstGeom>
          <a:noFill/>
        </p:spPr>
        <p:txBody>
          <a:bodyPr wrap="none" rtlCol="0">
            <a:spAutoFit/>
          </a:bodyPr>
          <a:lstStyle/>
          <a:p>
            <a:r>
              <a:rPr kumimoji="1" lang="en-US" altLang="ja-JP" sz="1100" dirty="0" err="1"/>
              <a:t>myCtrl</a:t>
            </a:r>
            <a:r>
              <a:rPr kumimoji="1" lang="en-US" altLang="ja-JP" sz="1100" dirty="0"/>
              <a:t> D1-D5</a:t>
            </a:r>
            <a:endParaRPr kumimoji="1" lang="ja-JP" altLang="en-US" sz="1100"/>
          </a:p>
        </p:txBody>
      </p:sp>
      <p:sp>
        <p:nvSpPr>
          <p:cNvPr id="6" name="テキスト ボックス 5">
            <a:extLst>
              <a:ext uri="{FF2B5EF4-FFF2-40B4-BE49-F238E27FC236}">
                <a16:creationId xmlns:a16="http://schemas.microsoft.com/office/drawing/2014/main" id="{302F2B58-43C6-1D36-4986-D6831F057B81}"/>
              </a:ext>
            </a:extLst>
          </p:cNvPr>
          <p:cNvSpPr txBox="1"/>
          <p:nvPr/>
        </p:nvSpPr>
        <p:spPr>
          <a:xfrm>
            <a:off x="7696692" y="4164205"/>
            <a:ext cx="957313" cy="261610"/>
          </a:xfrm>
          <a:prstGeom prst="rect">
            <a:avLst/>
          </a:prstGeom>
          <a:noFill/>
        </p:spPr>
        <p:txBody>
          <a:bodyPr wrap="none" rtlCol="0">
            <a:spAutoFit/>
          </a:bodyPr>
          <a:lstStyle/>
          <a:p>
            <a:r>
              <a:rPr kumimoji="1" lang="en-US" altLang="ja-JP" sz="1100" dirty="0" err="1"/>
              <a:t>myExp</a:t>
            </a:r>
            <a:r>
              <a:rPr kumimoji="1" lang="en-US" altLang="ja-JP" sz="1100" dirty="0"/>
              <a:t> D1-D5</a:t>
            </a:r>
            <a:endParaRPr kumimoji="1" lang="ja-JP" altLang="en-US" sz="1100"/>
          </a:p>
        </p:txBody>
      </p:sp>
      <p:cxnSp>
        <p:nvCxnSpPr>
          <p:cNvPr id="9" name="直線矢印コネクタ 8">
            <a:extLst>
              <a:ext uri="{FF2B5EF4-FFF2-40B4-BE49-F238E27FC236}">
                <a16:creationId xmlns:a16="http://schemas.microsoft.com/office/drawing/2014/main" id="{6CE9043A-9C82-0634-CC6F-71357D1B5798}"/>
              </a:ext>
            </a:extLst>
          </p:cNvPr>
          <p:cNvCxnSpPr/>
          <p:nvPr/>
        </p:nvCxnSpPr>
        <p:spPr>
          <a:xfrm flipH="1">
            <a:off x="7503652" y="4194685"/>
            <a:ext cx="1930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直線矢印コネクタ 9">
            <a:extLst>
              <a:ext uri="{FF2B5EF4-FFF2-40B4-BE49-F238E27FC236}">
                <a16:creationId xmlns:a16="http://schemas.microsoft.com/office/drawing/2014/main" id="{4CB51BC8-940C-27DD-1FDE-5F0C1A7DF182}"/>
              </a:ext>
            </a:extLst>
          </p:cNvPr>
          <p:cNvCxnSpPr/>
          <p:nvPr/>
        </p:nvCxnSpPr>
        <p:spPr>
          <a:xfrm flipH="1">
            <a:off x="7513812" y="4316605"/>
            <a:ext cx="1930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62965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99FE5-4A55-79CC-88EF-CC8802C1FE5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5AF8B0E-39AE-9B00-CBDA-C4ECE81027AD}"/>
              </a:ext>
            </a:extLst>
          </p:cNvPr>
          <p:cNvSpPr>
            <a:spLocks noGrp="1"/>
          </p:cNvSpPr>
          <p:nvPr>
            <p:ph type="title"/>
          </p:nvPr>
        </p:nvSpPr>
        <p:spPr/>
        <p:txBody>
          <a:bodyPr/>
          <a:lstStyle/>
          <a:p>
            <a:r>
              <a:rPr kumimoji="1" lang="en-US" altLang="ja-JP" dirty="0"/>
              <a:t>Super Heatmap Advanced(2)</a:t>
            </a:r>
            <a:endParaRPr kumimoji="1" lang="ja-JP" altLang="en-US"/>
          </a:p>
        </p:txBody>
      </p:sp>
      <p:sp>
        <p:nvSpPr>
          <p:cNvPr id="4" name="スライド番号プレースホルダー 3">
            <a:extLst>
              <a:ext uri="{FF2B5EF4-FFF2-40B4-BE49-F238E27FC236}">
                <a16:creationId xmlns:a16="http://schemas.microsoft.com/office/drawing/2014/main" id="{758E597B-AC3C-95EF-0EE5-82FE86769BCF}"/>
              </a:ext>
            </a:extLst>
          </p:cNvPr>
          <p:cNvSpPr>
            <a:spLocks noGrp="1"/>
          </p:cNvSpPr>
          <p:nvPr>
            <p:ph type="sldNum" sz="quarter" idx="12"/>
          </p:nvPr>
        </p:nvSpPr>
        <p:spPr/>
        <p:txBody>
          <a:bodyPr/>
          <a:lstStyle/>
          <a:p>
            <a:fld id="{425343EA-DF82-7B46-B82A-D3E5BD486EE3}" type="slidenum">
              <a:rPr kumimoji="1" lang="ja-JP" altLang="en-US" smtClean="0"/>
              <a:t>41</a:t>
            </a:fld>
            <a:endParaRPr kumimoji="1" lang="ja-JP" altLang="en-US"/>
          </a:p>
        </p:txBody>
      </p:sp>
      <p:sp>
        <p:nvSpPr>
          <p:cNvPr id="7" name="コンテンツ プレースホルダー 2">
            <a:extLst>
              <a:ext uri="{FF2B5EF4-FFF2-40B4-BE49-F238E27FC236}">
                <a16:creationId xmlns:a16="http://schemas.microsoft.com/office/drawing/2014/main" id="{FFD2100E-6C16-699D-5B8A-978FBB85527F}"/>
              </a:ext>
            </a:extLst>
          </p:cNvPr>
          <p:cNvSpPr txBox="1">
            <a:spLocks/>
          </p:cNvSpPr>
          <p:nvPr/>
        </p:nvSpPr>
        <p:spPr>
          <a:xfrm>
            <a:off x="457200" y="1254642"/>
            <a:ext cx="8491591" cy="50250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2400" dirty="0"/>
              <a:t>In the super heatmap page, from the menu bar, choose “View &gt; Layout Mode”.  </a:t>
            </a:r>
            <a:endParaRPr lang="en-US" altLang="ja-JP" sz="2000" dirty="0"/>
          </a:p>
        </p:txBody>
      </p:sp>
      <p:pic>
        <p:nvPicPr>
          <p:cNvPr id="3" name="図 2">
            <a:extLst>
              <a:ext uri="{FF2B5EF4-FFF2-40B4-BE49-F238E27FC236}">
                <a16:creationId xmlns:a16="http://schemas.microsoft.com/office/drawing/2014/main" id="{9D5A9589-403C-95B4-E5A4-114681A9A586}"/>
              </a:ext>
            </a:extLst>
          </p:cNvPr>
          <p:cNvPicPr>
            <a:picLocks noChangeAspect="1"/>
          </p:cNvPicPr>
          <p:nvPr/>
        </p:nvPicPr>
        <p:blipFill>
          <a:blip r:embed="rId2"/>
          <a:stretch>
            <a:fillRect/>
          </a:stretch>
        </p:blipFill>
        <p:spPr>
          <a:xfrm>
            <a:off x="2583711" y="2332994"/>
            <a:ext cx="6365079" cy="3985024"/>
          </a:xfrm>
          <a:prstGeom prst="rect">
            <a:avLst/>
          </a:prstGeom>
        </p:spPr>
      </p:pic>
      <p:sp>
        <p:nvSpPr>
          <p:cNvPr id="5" name="角丸四角形 4">
            <a:extLst>
              <a:ext uri="{FF2B5EF4-FFF2-40B4-BE49-F238E27FC236}">
                <a16:creationId xmlns:a16="http://schemas.microsoft.com/office/drawing/2014/main" id="{4DC76207-03DB-7FF7-704B-4CCEF6DD7B5E}"/>
              </a:ext>
            </a:extLst>
          </p:cNvPr>
          <p:cNvSpPr/>
          <p:nvPr/>
        </p:nvSpPr>
        <p:spPr>
          <a:xfrm>
            <a:off x="4572000" y="2294662"/>
            <a:ext cx="510363" cy="310315"/>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角丸四角形 5">
            <a:extLst>
              <a:ext uri="{FF2B5EF4-FFF2-40B4-BE49-F238E27FC236}">
                <a16:creationId xmlns:a16="http://schemas.microsoft.com/office/drawing/2014/main" id="{1B4B1E9B-0452-4415-ADE2-8EE5F995F2A4}"/>
              </a:ext>
            </a:extLst>
          </p:cNvPr>
          <p:cNvSpPr/>
          <p:nvPr/>
        </p:nvSpPr>
        <p:spPr>
          <a:xfrm>
            <a:off x="4582632" y="2975145"/>
            <a:ext cx="821575" cy="189295"/>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388790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A2FE4-1EF7-0C5C-2DE4-BE9C0E7B7257}"/>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A0AAE1AB-A9E6-3510-7CB2-8CF60F2C1226}"/>
              </a:ext>
            </a:extLst>
          </p:cNvPr>
          <p:cNvPicPr>
            <a:picLocks noChangeAspect="1"/>
          </p:cNvPicPr>
          <p:nvPr/>
        </p:nvPicPr>
        <p:blipFill>
          <a:blip r:embed="rId2"/>
          <a:stretch>
            <a:fillRect/>
          </a:stretch>
        </p:blipFill>
        <p:spPr>
          <a:xfrm>
            <a:off x="685800" y="2845942"/>
            <a:ext cx="7772400" cy="4308412"/>
          </a:xfrm>
          <a:prstGeom prst="rect">
            <a:avLst/>
          </a:prstGeom>
        </p:spPr>
      </p:pic>
      <p:sp>
        <p:nvSpPr>
          <p:cNvPr id="2" name="タイトル 1">
            <a:extLst>
              <a:ext uri="{FF2B5EF4-FFF2-40B4-BE49-F238E27FC236}">
                <a16:creationId xmlns:a16="http://schemas.microsoft.com/office/drawing/2014/main" id="{67A455A0-1394-D9DA-510A-4DAA26A37289}"/>
              </a:ext>
            </a:extLst>
          </p:cNvPr>
          <p:cNvSpPr>
            <a:spLocks noGrp="1"/>
          </p:cNvSpPr>
          <p:nvPr>
            <p:ph type="title"/>
          </p:nvPr>
        </p:nvSpPr>
        <p:spPr/>
        <p:txBody>
          <a:bodyPr/>
          <a:lstStyle/>
          <a:p>
            <a:r>
              <a:rPr kumimoji="1" lang="en-US" altLang="ja-JP" dirty="0"/>
              <a:t>Super Heatmap Advanced(2)</a:t>
            </a:r>
            <a:endParaRPr kumimoji="1" lang="ja-JP" altLang="en-US"/>
          </a:p>
        </p:txBody>
      </p:sp>
      <p:sp>
        <p:nvSpPr>
          <p:cNvPr id="4" name="スライド番号プレースホルダー 3">
            <a:extLst>
              <a:ext uri="{FF2B5EF4-FFF2-40B4-BE49-F238E27FC236}">
                <a16:creationId xmlns:a16="http://schemas.microsoft.com/office/drawing/2014/main" id="{6CDE5F50-37C9-A390-C0EA-D32AB7404C4F}"/>
              </a:ext>
            </a:extLst>
          </p:cNvPr>
          <p:cNvSpPr>
            <a:spLocks noGrp="1"/>
          </p:cNvSpPr>
          <p:nvPr>
            <p:ph type="sldNum" sz="quarter" idx="12"/>
          </p:nvPr>
        </p:nvSpPr>
        <p:spPr/>
        <p:txBody>
          <a:bodyPr/>
          <a:lstStyle/>
          <a:p>
            <a:fld id="{425343EA-DF82-7B46-B82A-D3E5BD486EE3}" type="slidenum">
              <a:rPr kumimoji="1" lang="ja-JP" altLang="en-US" smtClean="0"/>
              <a:t>42</a:t>
            </a:fld>
            <a:endParaRPr kumimoji="1" lang="ja-JP" altLang="en-US"/>
          </a:p>
        </p:txBody>
      </p:sp>
      <p:sp>
        <p:nvSpPr>
          <p:cNvPr id="7" name="コンテンツ プレースホルダー 2">
            <a:extLst>
              <a:ext uri="{FF2B5EF4-FFF2-40B4-BE49-F238E27FC236}">
                <a16:creationId xmlns:a16="http://schemas.microsoft.com/office/drawing/2014/main" id="{BC440E3A-7263-1071-DF19-B843785C0B01}"/>
              </a:ext>
            </a:extLst>
          </p:cNvPr>
          <p:cNvSpPr txBox="1">
            <a:spLocks/>
          </p:cNvSpPr>
          <p:nvPr/>
        </p:nvSpPr>
        <p:spPr>
          <a:xfrm>
            <a:off x="457200" y="1254642"/>
            <a:ext cx="8491591" cy="50250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2400" dirty="0"/>
              <a:t>Let’s take a look around.</a:t>
            </a:r>
          </a:p>
          <a:p>
            <a:pPr lvl="1"/>
            <a:r>
              <a:rPr lang="en-US" altLang="ja-JP" sz="1600" dirty="0"/>
              <a:t>Left side is the layout view where objects are placed.</a:t>
            </a:r>
          </a:p>
          <a:p>
            <a:pPr lvl="1"/>
            <a:r>
              <a:rPr lang="en-US" altLang="ja-JP" sz="1600" dirty="0"/>
              <a:t>Right side is the “inspector” panel to edit objects.  If you do not see “inspector” panel, then, from menu bar, “View &gt; Inspectors &gt; Inspector”.  </a:t>
            </a:r>
          </a:p>
        </p:txBody>
      </p:sp>
      <p:sp>
        <p:nvSpPr>
          <p:cNvPr id="9" name="テキスト ボックス 8">
            <a:extLst>
              <a:ext uri="{FF2B5EF4-FFF2-40B4-BE49-F238E27FC236}">
                <a16:creationId xmlns:a16="http://schemas.microsoft.com/office/drawing/2014/main" id="{70ADA157-E88B-753A-6F71-025D5B82511F}"/>
              </a:ext>
            </a:extLst>
          </p:cNvPr>
          <p:cNvSpPr txBox="1"/>
          <p:nvPr/>
        </p:nvSpPr>
        <p:spPr>
          <a:xfrm>
            <a:off x="6994187" y="2661276"/>
            <a:ext cx="1830309" cy="369332"/>
          </a:xfrm>
          <a:prstGeom prst="rect">
            <a:avLst/>
          </a:prstGeom>
          <a:noFill/>
        </p:spPr>
        <p:txBody>
          <a:bodyPr wrap="none" rtlCol="0">
            <a:spAutoFit/>
          </a:bodyPr>
          <a:lstStyle/>
          <a:p>
            <a:r>
              <a:rPr lang="en-US" altLang="ja-JP" dirty="0"/>
              <a:t>“Inspector panel"</a:t>
            </a:r>
            <a:endParaRPr kumimoji="1" lang="ja-JP" altLang="en-US"/>
          </a:p>
        </p:txBody>
      </p:sp>
      <p:sp>
        <p:nvSpPr>
          <p:cNvPr id="3" name="テキスト ボックス 2">
            <a:extLst>
              <a:ext uri="{FF2B5EF4-FFF2-40B4-BE49-F238E27FC236}">
                <a16:creationId xmlns:a16="http://schemas.microsoft.com/office/drawing/2014/main" id="{10417DAC-2B47-EDBF-19C9-C0C424AB9685}"/>
              </a:ext>
            </a:extLst>
          </p:cNvPr>
          <p:cNvSpPr txBox="1"/>
          <p:nvPr/>
        </p:nvSpPr>
        <p:spPr>
          <a:xfrm>
            <a:off x="2699589" y="2651002"/>
            <a:ext cx="1489382" cy="369332"/>
          </a:xfrm>
          <a:prstGeom prst="rect">
            <a:avLst/>
          </a:prstGeom>
          <a:noFill/>
        </p:spPr>
        <p:txBody>
          <a:bodyPr wrap="none" rtlCol="0">
            <a:spAutoFit/>
          </a:bodyPr>
          <a:lstStyle/>
          <a:p>
            <a:r>
              <a:rPr lang="en-US" altLang="ja-JP" dirty="0"/>
              <a:t>“Layout view"</a:t>
            </a:r>
            <a:endParaRPr kumimoji="1" lang="ja-JP" altLang="en-US"/>
          </a:p>
        </p:txBody>
      </p:sp>
    </p:spTree>
    <p:extLst>
      <p:ext uri="{BB962C8B-B14F-4D97-AF65-F5344CB8AC3E}">
        <p14:creationId xmlns:p14="http://schemas.microsoft.com/office/powerpoint/2010/main" val="13115366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F66E0D-6AA5-9672-9F32-9383007F2C0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F289437-50CA-AD56-8523-66C2042E8FFD}"/>
              </a:ext>
            </a:extLst>
          </p:cNvPr>
          <p:cNvSpPr>
            <a:spLocks noGrp="1"/>
          </p:cNvSpPr>
          <p:nvPr>
            <p:ph type="title"/>
          </p:nvPr>
        </p:nvSpPr>
        <p:spPr/>
        <p:txBody>
          <a:bodyPr/>
          <a:lstStyle/>
          <a:p>
            <a:r>
              <a:rPr kumimoji="1" lang="en-US" altLang="ja-JP" dirty="0"/>
              <a:t>Super Heatmap Advanced(2)</a:t>
            </a:r>
            <a:endParaRPr kumimoji="1" lang="ja-JP" altLang="en-US"/>
          </a:p>
        </p:txBody>
      </p:sp>
      <p:sp>
        <p:nvSpPr>
          <p:cNvPr id="4" name="スライド番号プレースホルダー 3">
            <a:extLst>
              <a:ext uri="{FF2B5EF4-FFF2-40B4-BE49-F238E27FC236}">
                <a16:creationId xmlns:a16="http://schemas.microsoft.com/office/drawing/2014/main" id="{75CE249F-A85A-ABC3-FC5A-8527C2FE8C1C}"/>
              </a:ext>
            </a:extLst>
          </p:cNvPr>
          <p:cNvSpPr>
            <a:spLocks noGrp="1"/>
          </p:cNvSpPr>
          <p:nvPr>
            <p:ph type="sldNum" sz="quarter" idx="12"/>
          </p:nvPr>
        </p:nvSpPr>
        <p:spPr/>
        <p:txBody>
          <a:bodyPr/>
          <a:lstStyle/>
          <a:p>
            <a:fld id="{425343EA-DF82-7B46-B82A-D3E5BD486EE3}" type="slidenum">
              <a:rPr kumimoji="1" lang="ja-JP" altLang="en-US" smtClean="0"/>
              <a:t>43</a:t>
            </a:fld>
            <a:endParaRPr kumimoji="1" lang="ja-JP" altLang="en-US"/>
          </a:p>
        </p:txBody>
      </p:sp>
      <p:sp>
        <p:nvSpPr>
          <p:cNvPr id="7" name="コンテンツ プレースホルダー 2">
            <a:extLst>
              <a:ext uri="{FF2B5EF4-FFF2-40B4-BE49-F238E27FC236}">
                <a16:creationId xmlns:a16="http://schemas.microsoft.com/office/drawing/2014/main" id="{66DA1164-9028-AA5E-E54E-6F555F971D83}"/>
              </a:ext>
            </a:extLst>
          </p:cNvPr>
          <p:cNvSpPr txBox="1">
            <a:spLocks/>
          </p:cNvSpPr>
          <p:nvPr/>
        </p:nvSpPr>
        <p:spPr>
          <a:xfrm>
            <a:off x="457200" y="1254642"/>
            <a:ext cx="8491591" cy="50250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2800" dirty="0"/>
              <a:t>To come back to usual view, from menu bar, “View &gt; Browse Mode”. </a:t>
            </a:r>
          </a:p>
          <a:p>
            <a:r>
              <a:rPr lang="en-US" altLang="ja-JP" sz="2800" dirty="0"/>
              <a:t>Or, to move between layout mode and brose mode, </a:t>
            </a:r>
            <a:r>
              <a:rPr lang="en-US" altLang="ja-JP" sz="2800" dirty="0">
                <a:solidFill>
                  <a:srgbClr val="FF0000"/>
                </a:solidFill>
              </a:rPr>
              <a:t>Command-L / Command-B</a:t>
            </a:r>
            <a:r>
              <a:rPr lang="en-US" altLang="ja-JP" sz="2800" dirty="0"/>
              <a:t>. </a:t>
            </a:r>
            <a:endParaRPr lang="en-US" altLang="ja-JP" sz="2000" dirty="0"/>
          </a:p>
        </p:txBody>
      </p:sp>
    </p:spTree>
    <p:extLst>
      <p:ext uri="{BB962C8B-B14F-4D97-AF65-F5344CB8AC3E}">
        <p14:creationId xmlns:p14="http://schemas.microsoft.com/office/powerpoint/2010/main" val="37680449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7A4DE0A-15BA-1017-66AB-A3900CB2DE73}"/>
              </a:ext>
            </a:extLst>
          </p:cNvPr>
          <p:cNvSpPr>
            <a:spLocks noGrp="1"/>
          </p:cNvSpPr>
          <p:nvPr>
            <p:ph type="title"/>
          </p:nvPr>
        </p:nvSpPr>
        <p:spPr/>
        <p:txBody>
          <a:bodyPr/>
          <a:lstStyle/>
          <a:p>
            <a:r>
              <a:rPr kumimoji="1" lang="en-US" altLang="ja-JP" dirty="0"/>
              <a:t>Super Heatmap Advanced(3)</a:t>
            </a:r>
            <a:endParaRPr kumimoji="1" lang="ja-JP" altLang="en-US"/>
          </a:p>
        </p:txBody>
      </p:sp>
      <p:sp>
        <p:nvSpPr>
          <p:cNvPr id="3" name="コンテンツ プレースホルダー 2">
            <a:extLst>
              <a:ext uri="{FF2B5EF4-FFF2-40B4-BE49-F238E27FC236}">
                <a16:creationId xmlns:a16="http://schemas.microsoft.com/office/drawing/2014/main" id="{50E92F97-6AF0-CBE3-ABD6-E56AA41EE59D}"/>
              </a:ext>
            </a:extLst>
          </p:cNvPr>
          <p:cNvSpPr>
            <a:spLocks noGrp="1"/>
          </p:cNvSpPr>
          <p:nvPr>
            <p:ph idx="1"/>
          </p:nvPr>
        </p:nvSpPr>
        <p:spPr>
          <a:xfrm>
            <a:off x="457200" y="1600200"/>
            <a:ext cx="5481263" cy="4525963"/>
          </a:xfrm>
        </p:spPr>
        <p:txBody>
          <a:bodyPr>
            <a:normAutofit/>
          </a:bodyPr>
          <a:lstStyle/>
          <a:p>
            <a:r>
              <a:rPr lang="en-US" altLang="ja-JP" dirty="0"/>
              <a:t>The layout view has three sections: </a:t>
            </a:r>
          </a:p>
          <a:p>
            <a:pPr lvl="1"/>
            <a:r>
              <a:rPr kumimoji="1" lang="en-US" altLang="ja-JP" dirty="0"/>
              <a:t>Header</a:t>
            </a:r>
          </a:p>
          <a:p>
            <a:pPr lvl="1"/>
            <a:r>
              <a:rPr lang="en-US" altLang="ja-JP" dirty="0"/>
              <a:t>Body</a:t>
            </a:r>
          </a:p>
          <a:p>
            <a:pPr lvl="1"/>
            <a:r>
              <a:rPr kumimoji="1" lang="en-US" altLang="ja-JP" dirty="0"/>
              <a:t>Footer</a:t>
            </a:r>
          </a:p>
          <a:p>
            <a:r>
              <a:rPr lang="en-US" altLang="ja-JP" dirty="0"/>
              <a:t>“Body” part shows the contents of the records of the taxa stored in </a:t>
            </a:r>
            <a:r>
              <a:rPr lang="en-US" altLang="ja-JP" dirty="0" err="1"/>
              <a:t>OTUMAMiII</a:t>
            </a:r>
            <a:r>
              <a:rPr lang="en-US" altLang="ja-JP" dirty="0"/>
              <a:t>. </a:t>
            </a:r>
            <a:endParaRPr kumimoji="1" lang="ja-JP" altLang="en-US"/>
          </a:p>
        </p:txBody>
      </p:sp>
      <p:sp>
        <p:nvSpPr>
          <p:cNvPr id="4" name="スライド番号プレースホルダー 3">
            <a:extLst>
              <a:ext uri="{FF2B5EF4-FFF2-40B4-BE49-F238E27FC236}">
                <a16:creationId xmlns:a16="http://schemas.microsoft.com/office/drawing/2014/main" id="{0AD5EBBF-70DB-79EE-6C2E-E81EC7489EDA}"/>
              </a:ext>
            </a:extLst>
          </p:cNvPr>
          <p:cNvSpPr>
            <a:spLocks noGrp="1"/>
          </p:cNvSpPr>
          <p:nvPr>
            <p:ph type="sldNum" sz="quarter" idx="12"/>
          </p:nvPr>
        </p:nvSpPr>
        <p:spPr/>
        <p:txBody>
          <a:bodyPr/>
          <a:lstStyle/>
          <a:p>
            <a:fld id="{425343EA-DF82-7B46-B82A-D3E5BD486EE3}" type="slidenum">
              <a:rPr kumimoji="1" lang="ja-JP" altLang="en-US" smtClean="0"/>
              <a:t>44</a:t>
            </a:fld>
            <a:endParaRPr kumimoji="1" lang="ja-JP" altLang="en-US"/>
          </a:p>
        </p:txBody>
      </p:sp>
      <p:pic>
        <p:nvPicPr>
          <p:cNvPr id="6" name="図 5">
            <a:extLst>
              <a:ext uri="{FF2B5EF4-FFF2-40B4-BE49-F238E27FC236}">
                <a16:creationId xmlns:a16="http://schemas.microsoft.com/office/drawing/2014/main" id="{9C3501DF-439C-7443-5F2A-3FC53B695571}"/>
              </a:ext>
            </a:extLst>
          </p:cNvPr>
          <p:cNvPicPr>
            <a:picLocks noChangeAspect="1"/>
          </p:cNvPicPr>
          <p:nvPr/>
        </p:nvPicPr>
        <p:blipFill>
          <a:blip r:embed="rId2"/>
          <a:stretch>
            <a:fillRect/>
          </a:stretch>
        </p:blipFill>
        <p:spPr>
          <a:xfrm>
            <a:off x="6069030" y="1708150"/>
            <a:ext cx="4191000" cy="3441700"/>
          </a:xfrm>
          <a:prstGeom prst="rect">
            <a:avLst/>
          </a:prstGeom>
        </p:spPr>
      </p:pic>
    </p:spTree>
    <p:extLst>
      <p:ext uri="{BB962C8B-B14F-4D97-AF65-F5344CB8AC3E}">
        <p14:creationId xmlns:p14="http://schemas.microsoft.com/office/powerpoint/2010/main" val="36797436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4CCBA-993E-6B49-5F7D-76FA2209679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3B814F5-7548-9CD3-5083-9BD7BBB91E56}"/>
              </a:ext>
            </a:extLst>
          </p:cNvPr>
          <p:cNvSpPr>
            <a:spLocks noGrp="1"/>
          </p:cNvSpPr>
          <p:nvPr>
            <p:ph type="title"/>
          </p:nvPr>
        </p:nvSpPr>
        <p:spPr/>
        <p:txBody>
          <a:bodyPr/>
          <a:lstStyle/>
          <a:p>
            <a:r>
              <a:rPr kumimoji="1" lang="en-US" altLang="ja-JP" dirty="0"/>
              <a:t>Super Heatmap Advanced(4)</a:t>
            </a:r>
            <a:endParaRPr kumimoji="1" lang="ja-JP" altLang="en-US"/>
          </a:p>
        </p:txBody>
      </p:sp>
      <p:sp>
        <p:nvSpPr>
          <p:cNvPr id="3" name="コンテンツ プレースホルダー 2">
            <a:extLst>
              <a:ext uri="{FF2B5EF4-FFF2-40B4-BE49-F238E27FC236}">
                <a16:creationId xmlns:a16="http://schemas.microsoft.com/office/drawing/2014/main" id="{02D3D574-10ED-3348-B2C3-5AFFA3C56C14}"/>
              </a:ext>
            </a:extLst>
          </p:cNvPr>
          <p:cNvSpPr>
            <a:spLocks noGrp="1"/>
          </p:cNvSpPr>
          <p:nvPr>
            <p:ph idx="1"/>
          </p:nvPr>
        </p:nvSpPr>
        <p:spPr>
          <a:xfrm>
            <a:off x="457200" y="1600200"/>
            <a:ext cx="5481263" cy="4525963"/>
          </a:xfrm>
        </p:spPr>
        <p:txBody>
          <a:bodyPr>
            <a:normAutofit/>
          </a:bodyPr>
          <a:lstStyle/>
          <a:p>
            <a:pPr>
              <a:spcBef>
                <a:spcPts val="0"/>
              </a:spcBef>
            </a:pPr>
            <a:r>
              <a:rPr lang="en-US" altLang="ja-JP" sz="2400" dirty="0"/>
              <a:t>The “Inspector panel” allows you edit the attributes of the selected object. </a:t>
            </a:r>
          </a:p>
          <a:p>
            <a:pPr>
              <a:spcBef>
                <a:spcPts val="0"/>
              </a:spcBef>
            </a:pPr>
            <a:r>
              <a:rPr kumimoji="1" lang="en-US" altLang="ja-JP" sz="2400" dirty="0"/>
              <a:t>It has four tabs.</a:t>
            </a:r>
          </a:p>
          <a:p>
            <a:pPr lvl="1">
              <a:spcBef>
                <a:spcPts val="0"/>
              </a:spcBef>
            </a:pPr>
            <a:endParaRPr lang="en-US" altLang="ja-JP" sz="2000" dirty="0"/>
          </a:p>
          <a:p>
            <a:pPr lvl="1">
              <a:spcBef>
                <a:spcPts val="0"/>
              </a:spcBef>
            </a:pPr>
            <a:endParaRPr lang="en-US" altLang="ja-JP" sz="2000" dirty="0"/>
          </a:p>
          <a:p>
            <a:pPr lvl="1">
              <a:spcBef>
                <a:spcPts val="0"/>
              </a:spcBef>
            </a:pPr>
            <a:endParaRPr lang="en-US" altLang="ja-JP" sz="2000" dirty="0"/>
          </a:p>
          <a:p>
            <a:pPr lvl="1">
              <a:spcBef>
                <a:spcPts val="0"/>
              </a:spcBef>
            </a:pPr>
            <a:endParaRPr lang="en-US" altLang="ja-JP" sz="2000" dirty="0"/>
          </a:p>
          <a:p>
            <a:pPr>
              <a:spcBef>
                <a:spcPts val="0"/>
              </a:spcBef>
            </a:pPr>
            <a:r>
              <a:rPr lang="en-US" altLang="ja-JP" sz="2400" dirty="0"/>
              <a:t>We will use…</a:t>
            </a:r>
          </a:p>
          <a:p>
            <a:pPr lvl="1">
              <a:spcBef>
                <a:spcPts val="0"/>
              </a:spcBef>
            </a:pPr>
            <a:r>
              <a:rPr lang="en-US" altLang="ja-JP" sz="2000" dirty="0"/>
              <a:t>Position tab &gt; Position &gt; Size</a:t>
            </a:r>
          </a:p>
          <a:p>
            <a:pPr lvl="1">
              <a:spcBef>
                <a:spcPts val="0"/>
              </a:spcBef>
            </a:pPr>
            <a:r>
              <a:rPr lang="en-US" altLang="ja-JP" sz="2000" dirty="0"/>
              <a:t>Data tab &gt; Field &gt; </a:t>
            </a:r>
            <a:br>
              <a:rPr lang="en-US" altLang="ja-JP" sz="2000" dirty="0"/>
            </a:br>
            <a:r>
              <a:rPr lang="en-US" altLang="ja-JP" sz="2000" dirty="0"/>
              <a:t>-Display data from</a:t>
            </a:r>
            <a:br>
              <a:rPr lang="en-US" altLang="ja-JP" sz="2000" dirty="0"/>
            </a:br>
            <a:r>
              <a:rPr lang="en-US" altLang="ja-JP" sz="2000" dirty="0"/>
              <a:t>-Show Repetitions</a:t>
            </a:r>
            <a:br>
              <a:rPr lang="en-US" altLang="ja-JP" sz="2000" dirty="0"/>
            </a:br>
            <a:endParaRPr lang="en-US" altLang="ja-JP" sz="2000" dirty="0"/>
          </a:p>
          <a:p>
            <a:pPr>
              <a:spcBef>
                <a:spcPts val="0"/>
              </a:spcBef>
            </a:pPr>
            <a:endParaRPr kumimoji="1" lang="en-US" altLang="ja-JP" sz="2400" dirty="0"/>
          </a:p>
          <a:p>
            <a:pPr>
              <a:spcBef>
                <a:spcPts val="0"/>
              </a:spcBef>
            </a:pPr>
            <a:endParaRPr lang="en-US" altLang="ja-JP" sz="2400" dirty="0"/>
          </a:p>
          <a:p>
            <a:pPr>
              <a:spcBef>
                <a:spcPts val="0"/>
              </a:spcBef>
            </a:pPr>
            <a:endParaRPr kumimoji="1" lang="en-US" altLang="ja-JP" sz="2400" dirty="0"/>
          </a:p>
        </p:txBody>
      </p:sp>
      <p:sp>
        <p:nvSpPr>
          <p:cNvPr id="4" name="スライド番号プレースホルダー 3">
            <a:extLst>
              <a:ext uri="{FF2B5EF4-FFF2-40B4-BE49-F238E27FC236}">
                <a16:creationId xmlns:a16="http://schemas.microsoft.com/office/drawing/2014/main" id="{7D2F65B8-A25C-7499-ED78-B51D15F33D5B}"/>
              </a:ext>
            </a:extLst>
          </p:cNvPr>
          <p:cNvSpPr>
            <a:spLocks noGrp="1"/>
          </p:cNvSpPr>
          <p:nvPr>
            <p:ph type="sldNum" sz="quarter" idx="12"/>
          </p:nvPr>
        </p:nvSpPr>
        <p:spPr/>
        <p:txBody>
          <a:bodyPr/>
          <a:lstStyle/>
          <a:p>
            <a:fld id="{425343EA-DF82-7B46-B82A-D3E5BD486EE3}" type="slidenum">
              <a:rPr kumimoji="1" lang="ja-JP" altLang="en-US" smtClean="0"/>
              <a:t>45</a:t>
            </a:fld>
            <a:endParaRPr kumimoji="1" lang="ja-JP" altLang="en-US"/>
          </a:p>
        </p:txBody>
      </p:sp>
      <p:grpSp>
        <p:nvGrpSpPr>
          <p:cNvPr id="12" name="グループ化 11">
            <a:extLst>
              <a:ext uri="{FF2B5EF4-FFF2-40B4-BE49-F238E27FC236}">
                <a16:creationId xmlns:a16="http://schemas.microsoft.com/office/drawing/2014/main" id="{836C2CBD-44A3-D774-A156-ABFF3C50CCC5}"/>
              </a:ext>
            </a:extLst>
          </p:cNvPr>
          <p:cNvGrpSpPr/>
          <p:nvPr/>
        </p:nvGrpSpPr>
        <p:grpSpPr>
          <a:xfrm>
            <a:off x="1055834" y="2642739"/>
            <a:ext cx="2897312" cy="1296646"/>
            <a:chOff x="2260315" y="2326823"/>
            <a:chExt cx="2897312" cy="1296646"/>
          </a:xfrm>
        </p:grpSpPr>
        <p:pic>
          <p:nvPicPr>
            <p:cNvPr id="13" name="図 12">
              <a:extLst>
                <a:ext uri="{FF2B5EF4-FFF2-40B4-BE49-F238E27FC236}">
                  <a16:creationId xmlns:a16="http://schemas.microsoft.com/office/drawing/2014/main" id="{A43D5AA1-F700-8BEA-4F9E-D1F6F61DDF95}"/>
                </a:ext>
              </a:extLst>
            </p:cNvPr>
            <p:cNvPicPr>
              <a:picLocks noChangeAspect="1"/>
            </p:cNvPicPr>
            <p:nvPr/>
          </p:nvPicPr>
          <p:blipFill>
            <a:blip r:embed="rId2"/>
            <a:stretch>
              <a:fillRect/>
            </a:stretch>
          </p:blipFill>
          <p:spPr>
            <a:xfrm>
              <a:off x="2350927" y="3051969"/>
              <a:ext cx="2806700" cy="571500"/>
            </a:xfrm>
            <a:prstGeom prst="rect">
              <a:avLst/>
            </a:prstGeom>
          </p:spPr>
        </p:pic>
        <p:sp>
          <p:nvSpPr>
            <p:cNvPr id="14" name="テキスト ボックス 13">
              <a:extLst>
                <a:ext uri="{FF2B5EF4-FFF2-40B4-BE49-F238E27FC236}">
                  <a16:creationId xmlns:a16="http://schemas.microsoft.com/office/drawing/2014/main" id="{6FABD603-4748-9B8E-5D61-A73A898CA2E4}"/>
                </a:ext>
              </a:extLst>
            </p:cNvPr>
            <p:cNvSpPr txBox="1"/>
            <p:nvPr/>
          </p:nvSpPr>
          <p:spPr>
            <a:xfrm>
              <a:off x="2260315" y="2578813"/>
              <a:ext cx="936667" cy="369332"/>
            </a:xfrm>
            <a:prstGeom prst="rect">
              <a:avLst/>
            </a:prstGeom>
            <a:noFill/>
          </p:spPr>
          <p:txBody>
            <a:bodyPr wrap="none" rtlCol="0">
              <a:spAutoFit/>
            </a:bodyPr>
            <a:lstStyle/>
            <a:p>
              <a:r>
                <a:rPr lang="en-US" altLang="ja-JP" dirty="0"/>
                <a:t>Position</a:t>
              </a:r>
              <a:endParaRPr kumimoji="1" lang="ja-JP" altLang="en-US"/>
            </a:p>
          </p:txBody>
        </p:sp>
        <p:sp>
          <p:nvSpPr>
            <p:cNvPr id="15" name="テキスト ボックス 14">
              <a:extLst>
                <a:ext uri="{FF2B5EF4-FFF2-40B4-BE49-F238E27FC236}">
                  <a16:creationId xmlns:a16="http://schemas.microsoft.com/office/drawing/2014/main" id="{71893FF8-AF3F-E46B-55FB-2922A699AEB0}"/>
                </a:ext>
              </a:extLst>
            </p:cNvPr>
            <p:cNvSpPr txBox="1"/>
            <p:nvPr/>
          </p:nvSpPr>
          <p:spPr>
            <a:xfrm>
              <a:off x="3041810" y="2326823"/>
              <a:ext cx="611065" cy="307777"/>
            </a:xfrm>
            <a:prstGeom prst="rect">
              <a:avLst/>
            </a:prstGeom>
            <a:noFill/>
          </p:spPr>
          <p:txBody>
            <a:bodyPr wrap="none" rtlCol="0">
              <a:spAutoFit/>
            </a:bodyPr>
            <a:lstStyle/>
            <a:p>
              <a:r>
                <a:rPr lang="en-US" altLang="ja-JP" sz="1400" dirty="0"/>
                <a:t>Styles</a:t>
              </a:r>
              <a:endParaRPr kumimoji="1" lang="ja-JP" altLang="en-US" sz="1400"/>
            </a:p>
          </p:txBody>
        </p:sp>
        <p:sp>
          <p:nvSpPr>
            <p:cNvPr id="16" name="テキスト ボックス 15">
              <a:extLst>
                <a:ext uri="{FF2B5EF4-FFF2-40B4-BE49-F238E27FC236}">
                  <a16:creationId xmlns:a16="http://schemas.microsoft.com/office/drawing/2014/main" id="{664F88DE-780C-97E6-B792-D3F41599414E}"/>
                </a:ext>
              </a:extLst>
            </p:cNvPr>
            <p:cNvSpPr txBox="1"/>
            <p:nvPr/>
          </p:nvSpPr>
          <p:spPr>
            <a:xfrm>
              <a:off x="3582064" y="2663169"/>
              <a:ext cx="1059457" cy="307777"/>
            </a:xfrm>
            <a:prstGeom prst="rect">
              <a:avLst/>
            </a:prstGeom>
            <a:noFill/>
          </p:spPr>
          <p:txBody>
            <a:bodyPr wrap="none" rtlCol="0">
              <a:spAutoFit/>
            </a:bodyPr>
            <a:lstStyle/>
            <a:p>
              <a:r>
                <a:rPr lang="en-US" altLang="ja-JP" sz="1400" dirty="0"/>
                <a:t>Appearance</a:t>
              </a:r>
              <a:endParaRPr kumimoji="1" lang="ja-JP" altLang="en-US" sz="1400"/>
            </a:p>
          </p:txBody>
        </p:sp>
        <p:sp>
          <p:nvSpPr>
            <p:cNvPr id="17" name="テキスト ボックス 16">
              <a:extLst>
                <a:ext uri="{FF2B5EF4-FFF2-40B4-BE49-F238E27FC236}">
                  <a16:creationId xmlns:a16="http://schemas.microsoft.com/office/drawing/2014/main" id="{899CACBF-0205-E665-7390-21E74ECEF517}"/>
                </a:ext>
              </a:extLst>
            </p:cNvPr>
            <p:cNvSpPr txBox="1"/>
            <p:nvPr/>
          </p:nvSpPr>
          <p:spPr>
            <a:xfrm>
              <a:off x="4537073" y="2326823"/>
              <a:ext cx="620554" cy="369332"/>
            </a:xfrm>
            <a:prstGeom prst="rect">
              <a:avLst/>
            </a:prstGeom>
            <a:noFill/>
          </p:spPr>
          <p:txBody>
            <a:bodyPr wrap="none" rtlCol="0">
              <a:spAutoFit/>
            </a:bodyPr>
            <a:lstStyle/>
            <a:p>
              <a:r>
                <a:rPr lang="en-US" altLang="ja-JP" dirty="0"/>
                <a:t>Data</a:t>
              </a:r>
              <a:endParaRPr kumimoji="1" lang="ja-JP" altLang="en-US"/>
            </a:p>
          </p:txBody>
        </p:sp>
        <p:cxnSp>
          <p:nvCxnSpPr>
            <p:cNvPr id="18" name="直線コネクタ 17">
              <a:extLst>
                <a:ext uri="{FF2B5EF4-FFF2-40B4-BE49-F238E27FC236}">
                  <a16:creationId xmlns:a16="http://schemas.microsoft.com/office/drawing/2014/main" id="{3514A91E-29CB-321F-0F10-15F25CD906A0}"/>
                </a:ext>
              </a:extLst>
            </p:cNvPr>
            <p:cNvCxnSpPr>
              <a:cxnSpLocks/>
              <a:endCxn id="14" idx="2"/>
            </p:cNvCxnSpPr>
            <p:nvPr/>
          </p:nvCxnSpPr>
          <p:spPr>
            <a:xfrm flipV="1">
              <a:off x="2728649" y="2948145"/>
              <a:ext cx="0" cy="103824"/>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直線コネクタ 18">
              <a:extLst>
                <a:ext uri="{FF2B5EF4-FFF2-40B4-BE49-F238E27FC236}">
                  <a16:creationId xmlns:a16="http://schemas.microsoft.com/office/drawing/2014/main" id="{A99FDE5E-55B2-BC55-DEC5-A06ABDF23514}"/>
                </a:ext>
              </a:extLst>
            </p:cNvPr>
            <p:cNvCxnSpPr>
              <a:cxnSpLocks/>
            </p:cNvCxnSpPr>
            <p:nvPr/>
          </p:nvCxnSpPr>
          <p:spPr>
            <a:xfrm flipV="1">
              <a:off x="3347342" y="2660740"/>
              <a:ext cx="0" cy="339317"/>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直線コネクタ 19">
              <a:extLst>
                <a:ext uri="{FF2B5EF4-FFF2-40B4-BE49-F238E27FC236}">
                  <a16:creationId xmlns:a16="http://schemas.microsoft.com/office/drawing/2014/main" id="{F109FAFF-87DF-ACD5-8D55-89398CEF678A}"/>
                </a:ext>
              </a:extLst>
            </p:cNvPr>
            <p:cNvCxnSpPr>
              <a:cxnSpLocks/>
            </p:cNvCxnSpPr>
            <p:nvPr/>
          </p:nvCxnSpPr>
          <p:spPr>
            <a:xfrm flipV="1">
              <a:off x="4136208" y="2937871"/>
              <a:ext cx="0" cy="103824"/>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直線コネクタ 20">
              <a:extLst>
                <a:ext uri="{FF2B5EF4-FFF2-40B4-BE49-F238E27FC236}">
                  <a16:creationId xmlns:a16="http://schemas.microsoft.com/office/drawing/2014/main" id="{2B693DC1-052C-567F-52BE-361C697A6694}"/>
                </a:ext>
              </a:extLst>
            </p:cNvPr>
            <p:cNvCxnSpPr>
              <a:cxnSpLocks/>
            </p:cNvCxnSpPr>
            <p:nvPr/>
          </p:nvCxnSpPr>
          <p:spPr>
            <a:xfrm flipV="1">
              <a:off x="4806272" y="2681288"/>
              <a:ext cx="0" cy="339317"/>
            </a:xfrm>
            <a:prstGeom prst="line">
              <a:avLst/>
            </a:prstGeom>
          </p:spPr>
          <p:style>
            <a:lnRef idx="2">
              <a:schemeClr val="accent1"/>
            </a:lnRef>
            <a:fillRef idx="0">
              <a:schemeClr val="accent1"/>
            </a:fillRef>
            <a:effectRef idx="1">
              <a:schemeClr val="accent1"/>
            </a:effectRef>
            <a:fontRef idx="minor">
              <a:schemeClr val="tx1"/>
            </a:fontRef>
          </p:style>
        </p:cxnSp>
      </p:grpSp>
      <p:pic>
        <p:nvPicPr>
          <p:cNvPr id="23" name="図 22">
            <a:extLst>
              <a:ext uri="{FF2B5EF4-FFF2-40B4-BE49-F238E27FC236}">
                <a16:creationId xmlns:a16="http://schemas.microsoft.com/office/drawing/2014/main" id="{2447F2DA-118A-6397-5154-6D5245D1C0BD}"/>
              </a:ext>
            </a:extLst>
          </p:cNvPr>
          <p:cNvPicPr>
            <a:picLocks noChangeAspect="1"/>
          </p:cNvPicPr>
          <p:nvPr/>
        </p:nvPicPr>
        <p:blipFill>
          <a:blip r:embed="rId3"/>
          <a:stretch>
            <a:fillRect/>
          </a:stretch>
        </p:blipFill>
        <p:spPr>
          <a:xfrm>
            <a:off x="6745202" y="2642739"/>
            <a:ext cx="2269229" cy="3638763"/>
          </a:xfrm>
          <a:prstGeom prst="rect">
            <a:avLst/>
          </a:prstGeom>
        </p:spPr>
      </p:pic>
      <p:pic>
        <p:nvPicPr>
          <p:cNvPr id="24" name="図 23">
            <a:extLst>
              <a:ext uri="{FF2B5EF4-FFF2-40B4-BE49-F238E27FC236}">
                <a16:creationId xmlns:a16="http://schemas.microsoft.com/office/drawing/2014/main" id="{866324FE-B31B-EDD0-B7CF-0A68EF5125CF}"/>
              </a:ext>
            </a:extLst>
          </p:cNvPr>
          <p:cNvPicPr>
            <a:picLocks noChangeAspect="1"/>
          </p:cNvPicPr>
          <p:nvPr/>
        </p:nvPicPr>
        <p:blipFill>
          <a:blip r:embed="rId4"/>
          <a:stretch>
            <a:fillRect/>
          </a:stretch>
        </p:blipFill>
        <p:spPr>
          <a:xfrm>
            <a:off x="4371501" y="2642739"/>
            <a:ext cx="2353153" cy="2601945"/>
          </a:xfrm>
          <a:prstGeom prst="rect">
            <a:avLst/>
          </a:prstGeom>
        </p:spPr>
      </p:pic>
      <p:sp>
        <p:nvSpPr>
          <p:cNvPr id="25" name="円/楕円 24">
            <a:extLst>
              <a:ext uri="{FF2B5EF4-FFF2-40B4-BE49-F238E27FC236}">
                <a16:creationId xmlns:a16="http://schemas.microsoft.com/office/drawing/2014/main" id="{EE770DFC-E61E-4DC1-F058-F27460E08F21}"/>
              </a:ext>
            </a:extLst>
          </p:cNvPr>
          <p:cNvSpPr/>
          <p:nvPr/>
        </p:nvSpPr>
        <p:spPr>
          <a:xfrm>
            <a:off x="4767209" y="4664467"/>
            <a:ext cx="1957445" cy="472612"/>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6" name="円/楕円 25">
            <a:extLst>
              <a:ext uri="{FF2B5EF4-FFF2-40B4-BE49-F238E27FC236}">
                <a16:creationId xmlns:a16="http://schemas.microsoft.com/office/drawing/2014/main" id="{15880058-A388-1250-D6FB-45A7B9A9F29C}"/>
              </a:ext>
            </a:extLst>
          </p:cNvPr>
          <p:cNvSpPr/>
          <p:nvPr/>
        </p:nvSpPr>
        <p:spPr>
          <a:xfrm>
            <a:off x="4366517" y="2555415"/>
            <a:ext cx="926720" cy="472612"/>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 name="円/楕円 26">
            <a:extLst>
              <a:ext uri="{FF2B5EF4-FFF2-40B4-BE49-F238E27FC236}">
                <a16:creationId xmlns:a16="http://schemas.microsoft.com/office/drawing/2014/main" id="{29982368-8265-E3AA-996E-86A487174970}"/>
              </a:ext>
            </a:extLst>
          </p:cNvPr>
          <p:cNvSpPr/>
          <p:nvPr/>
        </p:nvSpPr>
        <p:spPr>
          <a:xfrm>
            <a:off x="4181582" y="2873913"/>
            <a:ext cx="926720" cy="472612"/>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 name="円/楕円 27">
            <a:extLst>
              <a:ext uri="{FF2B5EF4-FFF2-40B4-BE49-F238E27FC236}">
                <a16:creationId xmlns:a16="http://schemas.microsoft.com/office/drawing/2014/main" id="{0BEFC04E-EDBC-C000-738E-6AF1D4BE86DC}"/>
              </a:ext>
            </a:extLst>
          </p:cNvPr>
          <p:cNvSpPr/>
          <p:nvPr/>
        </p:nvSpPr>
        <p:spPr>
          <a:xfrm>
            <a:off x="6369978" y="2925284"/>
            <a:ext cx="926720" cy="338777"/>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 name="円/楕円 29">
            <a:extLst>
              <a:ext uri="{FF2B5EF4-FFF2-40B4-BE49-F238E27FC236}">
                <a16:creationId xmlns:a16="http://schemas.microsoft.com/office/drawing/2014/main" id="{0A616D88-3BD0-C422-AEFB-24890E9AF37D}"/>
              </a:ext>
            </a:extLst>
          </p:cNvPr>
          <p:cNvSpPr/>
          <p:nvPr/>
        </p:nvSpPr>
        <p:spPr>
          <a:xfrm>
            <a:off x="8044665" y="2658157"/>
            <a:ext cx="926720" cy="472612"/>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 name="円/楕円 31">
            <a:extLst>
              <a:ext uri="{FF2B5EF4-FFF2-40B4-BE49-F238E27FC236}">
                <a16:creationId xmlns:a16="http://schemas.microsoft.com/office/drawing/2014/main" id="{4F07F397-4AF7-05AA-6432-53B0A91F9891}"/>
              </a:ext>
            </a:extLst>
          </p:cNvPr>
          <p:cNvSpPr/>
          <p:nvPr/>
        </p:nvSpPr>
        <p:spPr>
          <a:xfrm>
            <a:off x="6606283" y="5740404"/>
            <a:ext cx="2365102" cy="472612"/>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3" name="円/楕円 32">
            <a:extLst>
              <a:ext uri="{FF2B5EF4-FFF2-40B4-BE49-F238E27FC236}">
                <a16:creationId xmlns:a16="http://schemas.microsoft.com/office/drawing/2014/main" id="{9E833E71-2368-9186-DF78-BB402F9A95AD}"/>
              </a:ext>
            </a:extLst>
          </p:cNvPr>
          <p:cNvSpPr/>
          <p:nvPr/>
        </p:nvSpPr>
        <p:spPr>
          <a:xfrm>
            <a:off x="6462445" y="3264332"/>
            <a:ext cx="2365102" cy="472612"/>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36301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638C6-3C9F-4C48-F173-833D4A39116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72D0630-433B-03BB-B35A-C64310BF904A}"/>
              </a:ext>
            </a:extLst>
          </p:cNvPr>
          <p:cNvSpPr>
            <a:spLocks noGrp="1"/>
          </p:cNvSpPr>
          <p:nvPr>
            <p:ph type="title"/>
          </p:nvPr>
        </p:nvSpPr>
        <p:spPr/>
        <p:txBody>
          <a:bodyPr/>
          <a:lstStyle/>
          <a:p>
            <a:r>
              <a:rPr kumimoji="1" lang="en-US" altLang="ja-JP" dirty="0"/>
              <a:t>Super Heatmap Advanced(5)</a:t>
            </a:r>
            <a:endParaRPr kumimoji="1" lang="ja-JP" altLang="en-US"/>
          </a:p>
        </p:txBody>
      </p:sp>
      <p:sp>
        <p:nvSpPr>
          <p:cNvPr id="3" name="コンテンツ プレースホルダー 2">
            <a:extLst>
              <a:ext uri="{FF2B5EF4-FFF2-40B4-BE49-F238E27FC236}">
                <a16:creationId xmlns:a16="http://schemas.microsoft.com/office/drawing/2014/main" id="{79943BD9-D7CC-AFB0-AC29-D8A0D339E814}"/>
              </a:ext>
            </a:extLst>
          </p:cNvPr>
          <p:cNvSpPr>
            <a:spLocks noGrp="1"/>
          </p:cNvSpPr>
          <p:nvPr>
            <p:ph idx="1"/>
          </p:nvPr>
        </p:nvSpPr>
        <p:spPr>
          <a:xfrm>
            <a:off x="457200" y="1600200"/>
            <a:ext cx="8544560" cy="4525963"/>
          </a:xfrm>
        </p:spPr>
        <p:txBody>
          <a:bodyPr>
            <a:normAutofit/>
          </a:bodyPr>
          <a:lstStyle/>
          <a:p>
            <a:r>
              <a:rPr lang="en-US" altLang="ja-JP" dirty="0"/>
              <a:t>Click and select this object</a:t>
            </a:r>
          </a:p>
          <a:p>
            <a:endParaRPr lang="en-US" altLang="ja-JP" dirty="0"/>
          </a:p>
          <a:p>
            <a:pPr marL="0" indent="0">
              <a:buNone/>
            </a:pPr>
            <a:endParaRPr lang="en-US" altLang="ja-JP" dirty="0"/>
          </a:p>
          <a:p>
            <a:r>
              <a:rPr lang="en-US" altLang="ja-JP" dirty="0"/>
              <a:t>In the Inspector Panel, you can see its attributes.</a:t>
            </a:r>
          </a:p>
          <a:p>
            <a:endParaRPr lang="en-US" altLang="ja-JP" dirty="0"/>
          </a:p>
          <a:p>
            <a:endParaRPr kumimoji="1" lang="ja-JP" altLang="en-US"/>
          </a:p>
        </p:txBody>
      </p:sp>
      <p:sp>
        <p:nvSpPr>
          <p:cNvPr id="4" name="スライド番号プレースホルダー 3">
            <a:extLst>
              <a:ext uri="{FF2B5EF4-FFF2-40B4-BE49-F238E27FC236}">
                <a16:creationId xmlns:a16="http://schemas.microsoft.com/office/drawing/2014/main" id="{7939DF66-D48C-A8D8-E645-8B327F3E1848}"/>
              </a:ext>
            </a:extLst>
          </p:cNvPr>
          <p:cNvSpPr>
            <a:spLocks noGrp="1"/>
          </p:cNvSpPr>
          <p:nvPr>
            <p:ph type="sldNum" sz="quarter" idx="12"/>
          </p:nvPr>
        </p:nvSpPr>
        <p:spPr/>
        <p:txBody>
          <a:bodyPr/>
          <a:lstStyle/>
          <a:p>
            <a:fld id="{425343EA-DF82-7B46-B82A-D3E5BD486EE3}" type="slidenum">
              <a:rPr kumimoji="1" lang="ja-JP" altLang="en-US" smtClean="0"/>
              <a:t>46</a:t>
            </a:fld>
            <a:endParaRPr kumimoji="1" lang="ja-JP" altLang="en-US"/>
          </a:p>
        </p:txBody>
      </p:sp>
      <p:pic>
        <p:nvPicPr>
          <p:cNvPr id="10" name="図 9">
            <a:extLst>
              <a:ext uri="{FF2B5EF4-FFF2-40B4-BE49-F238E27FC236}">
                <a16:creationId xmlns:a16="http://schemas.microsoft.com/office/drawing/2014/main" id="{5B16DBC6-FFF5-304A-81DC-E4E6092CDD44}"/>
              </a:ext>
            </a:extLst>
          </p:cNvPr>
          <p:cNvPicPr>
            <a:picLocks noChangeAspect="1"/>
          </p:cNvPicPr>
          <p:nvPr/>
        </p:nvPicPr>
        <p:blipFill>
          <a:blip r:embed="rId2"/>
          <a:stretch>
            <a:fillRect/>
          </a:stretch>
        </p:blipFill>
        <p:spPr>
          <a:xfrm>
            <a:off x="762000" y="2208675"/>
            <a:ext cx="7772400" cy="1208081"/>
          </a:xfrm>
          <a:prstGeom prst="rect">
            <a:avLst/>
          </a:prstGeom>
        </p:spPr>
      </p:pic>
      <p:pic>
        <p:nvPicPr>
          <p:cNvPr id="13" name="図 12">
            <a:extLst>
              <a:ext uri="{FF2B5EF4-FFF2-40B4-BE49-F238E27FC236}">
                <a16:creationId xmlns:a16="http://schemas.microsoft.com/office/drawing/2014/main" id="{51D7516C-6046-397D-1C12-8D8F733717F6}"/>
              </a:ext>
            </a:extLst>
          </p:cNvPr>
          <p:cNvPicPr>
            <a:picLocks noChangeAspect="1"/>
          </p:cNvPicPr>
          <p:nvPr/>
        </p:nvPicPr>
        <p:blipFill>
          <a:blip r:embed="rId3"/>
          <a:stretch>
            <a:fillRect/>
          </a:stretch>
        </p:blipFill>
        <p:spPr>
          <a:xfrm>
            <a:off x="762000" y="4363113"/>
            <a:ext cx="7772400" cy="1789374"/>
          </a:xfrm>
          <a:prstGeom prst="rect">
            <a:avLst/>
          </a:prstGeom>
        </p:spPr>
      </p:pic>
      <p:cxnSp>
        <p:nvCxnSpPr>
          <p:cNvPr id="15" name="直線矢印コネクタ 14">
            <a:extLst>
              <a:ext uri="{FF2B5EF4-FFF2-40B4-BE49-F238E27FC236}">
                <a16:creationId xmlns:a16="http://schemas.microsoft.com/office/drawing/2014/main" id="{55183870-6AE9-F35D-1831-9720E5F7AAC3}"/>
              </a:ext>
            </a:extLst>
          </p:cNvPr>
          <p:cNvCxnSpPr/>
          <p:nvPr/>
        </p:nvCxnSpPr>
        <p:spPr>
          <a:xfrm>
            <a:off x="3883631" y="2065106"/>
            <a:ext cx="308225" cy="84248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円/楕円 15">
            <a:extLst>
              <a:ext uri="{FF2B5EF4-FFF2-40B4-BE49-F238E27FC236}">
                <a16:creationId xmlns:a16="http://schemas.microsoft.com/office/drawing/2014/main" id="{0B3ED11C-6CAB-C79E-48A9-F57142F0F435}"/>
              </a:ext>
            </a:extLst>
          </p:cNvPr>
          <p:cNvSpPr/>
          <p:nvPr/>
        </p:nvSpPr>
        <p:spPr>
          <a:xfrm>
            <a:off x="3996649" y="4908197"/>
            <a:ext cx="3010326" cy="3496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角丸四角形 16">
            <a:extLst>
              <a:ext uri="{FF2B5EF4-FFF2-40B4-BE49-F238E27FC236}">
                <a16:creationId xmlns:a16="http://schemas.microsoft.com/office/drawing/2014/main" id="{5876824F-A7DF-21C1-6105-E4116BE7A92E}"/>
              </a:ext>
            </a:extLst>
          </p:cNvPr>
          <p:cNvSpPr/>
          <p:nvPr/>
        </p:nvSpPr>
        <p:spPr>
          <a:xfrm>
            <a:off x="6971442" y="4357232"/>
            <a:ext cx="1715357" cy="1899730"/>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42BC6DFF-6C54-1A41-3879-913CCF44512A}"/>
              </a:ext>
            </a:extLst>
          </p:cNvPr>
          <p:cNvSpPr txBox="1"/>
          <p:nvPr/>
        </p:nvSpPr>
        <p:spPr>
          <a:xfrm>
            <a:off x="3883631" y="6251875"/>
            <a:ext cx="5304529" cy="369332"/>
          </a:xfrm>
          <a:prstGeom prst="rect">
            <a:avLst/>
          </a:prstGeom>
          <a:noFill/>
        </p:spPr>
        <p:txBody>
          <a:bodyPr wrap="none" rtlCol="0">
            <a:spAutoFit/>
          </a:bodyPr>
          <a:lstStyle/>
          <a:p>
            <a:r>
              <a:rPr kumimoji="1" lang="en-US" altLang="ja-JP" dirty="0"/>
              <a:t>In Position tab, you can </a:t>
            </a:r>
            <a:r>
              <a:rPr lang="en-US" altLang="ja-JP" dirty="0"/>
              <a:t>see</a:t>
            </a:r>
            <a:r>
              <a:rPr kumimoji="1" lang="en-US" altLang="ja-JP" dirty="0"/>
              <a:t> it‘s size is W 680px, H20px.</a:t>
            </a:r>
            <a:endParaRPr kumimoji="1" lang="ja-JP" altLang="en-US"/>
          </a:p>
        </p:txBody>
      </p:sp>
    </p:spTree>
    <p:extLst>
      <p:ext uri="{BB962C8B-B14F-4D97-AF65-F5344CB8AC3E}">
        <p14:creationId xmlns:p14="http://schemas.microsoft.com/office/powerpoint/2010/main" val="15570676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383CF-6B38-15BE-BAF7-FB993C5D316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4BDF5E4-6B73-A74B-2233-227066F5313A}"/>
              </a:ext>
            </a:extLst>
          </p:cNvPr>
          <p:cNvSpPr>
            <a:spLocks noGrp="1"/>
          </p:cNvSpPr>
          <p:nvPr>
            <p:ph type="title"/>
          </p:nvPr>
        </p:nvSpPr>
        <p:spPr/>
        <p:txBody>
          <a:bodyPr/>
          <a:lstStyle/>
          <a:p>
            <a:r>
              <a:rPr kumimoji="1" lang="en-US" altLang="ja-JP" dirty="0"/>
              <a:t>Super Heatmap Advanced(6)</a:t>
            </a:r>
            <a:endParaRPr kumimoji="1" lang="ja-JP" altLang="en-US"/>
          </a:p>
        </p:txBody>
      </p:sp>
      <p:sp>
        <p:nvSpPr>
          <p:cNvPr id="3" name="コンテンツ プレースホルダー 2">
            <a:extLst>
              <a:ext uri="{FF2B5EF4-FFF2-40B4-BE49-F238E27FC236}">
                <a16:creationId xmlns:a16="http://schemas.microsoft.com/office/drawing/2014/main" id="{B9DC52E7-E2C8-1CD1-B385-A434A7BBE5EA}"/>
              </a:ext>
            </a:extLst>
          </p:cNvPr>
          <p:cNvSpPr>
            <a:spLocks noGrp="1"/>
          </p:cNvSpPr>
          <p:nvPr>
            <p:ph idx="1"/>
          </p:nvPr>
        </p:nvSpPr>
        <p:spPr>
          <a:xfrm>
            <a:off x="457200" y="1166018"/>
            <a:ext cx="7487920" cy="5190332"/>
          </a:xfrm>
        </p:spPr>
        <p:txBody>
          <a:bodyPr>
            <a:normAutofit fontScale="85000" lnSpcReduction="10000"/>
          </a:bodyPr>
          <a:lstStyle/>
          <a:p>
            <a:r>
              <a:rPr lang="en-US" altLang="ja-JP" dirty="0"/>
              <a:t>In Inspector Panel, choose “Data” tab. </a:t>
            </a:r>
          </a:p>
          <a:p>
            <a:endParaRPr lang="en-US" altLang="ja-JP" dirty="0"/>
          </a:p>
          <a:p>
            <a:pPr marL="0" indent="0">
              <a:buNone/>
            </a:pPr>
            <a:endParaRPr lang="en-US" altLang="ja-JP" dirty="0"/>
          </a:p>
          <a:p>
            <a:pPr marL="0" indent="0">
              <a:buNone/>
            </a:pPr>
            <a:endParaRPr lang="en-US" altLang="ja-JP" dirty="0"/>
          </a:p>
          <a:p>
            <a:endParaRPr lang="en-US" altLang="ja-JP" dirty="0"/>
          </a:p>
          <a:p>
            <a:endParaRPr lang="en-US" altLang="ja-JP" dirty="0"/>
          </a:p>
          <a:p>
            <a:r>
              <a:rPr lang="en-US" altLang="ja-JP" dirty="0"/>
              <a:t>You can see the data shown here is from a field named “Heatmap:A3b__fractions_2000”</a:t>
            </a:r>
          </a:p>
          <a:p>
            <a:pPr lvl="1"/>
            <a:r>
              <a:rPr lang="en-US" altLang="ja-JP" dirty="0"/>
              <a:t>This field is a repetition field which can contain up to 2000 values. </a:t>
            </a:r>
          </a:p>
          <a:p>
            <a:r>
              <a:rPr lang="en-US" altLang="ja-JP" dirty="0"/>
              <a:t>In ”Show repetition”, you can see that out of 2000 data, 1 to 40 are shown. </a:t>
            </a:r>
          </a:p>
          <a:p>
            <a:endParaRPr lang="en-US" altLang="ja-JP" dirty="0"/>
          </a:p>
          <a:p>
            <a:endParaRPr kumimoji="1" lang="ja-JP" altLang="en-US"/>
          </a:p>
        </p:txBody>
      </p:sp>
      <p:sp>
        <p:nvSpPr>
          <p:cNvPr id="4" name="スライド番号プレースホルダー 3">
            <a:extLst>
              <a:ext uri="{FF2B5EF4-FFF2-40B4-BE49-F238E27FC236}">
                <a16:creationId xmlns:a16="http://schemas.microsoft.com/office/drawing/2014/main" id="{18D1089A-480C-04C7-B72B-0AD9D6B5AEB5}"/>
              </a:ext>
            </a:extLst>
          </p:cNvPr>
          <p:cNvSpPr>
            <a:spLocks noGrp="1"/>
          </p:cNvSpPr>
          <p:nvPr>
            <p:ph type="sldNum" sz="quarter" idx="12"/>
          </p:nvPr>
        </p:nvSpPr>
        <p:spPr/>
        <p:txBody>
          <a:bodyPr/>
          <a:lstStyle/>
          <a:p>
            <a:fld id="{425343EA-DF82-7B46-B82A-D3E5BD486EE3}" type="slidenum">
              <a:rPr kumimoji="1" lang="ja-JP" altLang="en-US" smtClean="0"/>
              <a:t>47</a:t>
            </a:fld>
            <a:endParaRPr kumimoji="1" lang="ja-JP" altLang="en-US"/>
          </a:p>
        </p:txBody>
      </p:sp>
      <p:pic>
        <p:nvPicPr>
          <p:cNvPr id="5" name="図 4">
            <a:extLst>
              <a:ext uri="{FF2B5EF4-FFF2-40B4-BE49-F238E27FC236}">
                <a16:creationId xmlns:a16="http://schemas.microsoft.com/office/drawing/2014/main" id="{616475C8-F627-240E-5EC8-61EE0D65C0F5}"/>
              </a:ext>
            </a:extLst>
          </p:cNvPr>
          <p:cNvPicPr>
            <a:picLocks noChangeAspect="1"/>
          </p:cNvPicPr>
          <p:nvPr/>
        </p:nvPicPr>
        <p:blipFill>
          <a:blip r:embed="rId2"/>
          <a:stretch>
            <a:fillRect/>
          </a:stretch>
        </p:blipFill>
        <p:spPr>
          <a:xfrm>
            <a:off x="914400" y="1611392"/>
            <a:ext cx="7772400" cy="2244535"/>
          </a:xfrm>
          <a:prstGeom prst="rect">
            <a:avLst/>
          </a:prstGeom>
        </p:spPr>
      </p:pic>
      <p:sp>
        <p:nvSpPr>
          <p:cNvPr id="16" name="円/楕円 15">
            <a:extLst>
              <a:ext uri="{FF2B5EF4-FFF2-40B4-BE49-F238E27FC236}">
                <a16:creationId xmlns:a16="http://schemas.microsoft.com/office/drawing/2014/main" id="{53CC26BA-992F-B637-9B31-F4B9D785015F}"/>
              </a:ext>
            </a:extLst>
          </p:cNvPr>
          <p:cNvSpPr/>
          <p:nvPr/>
        </p:nvSpPr>
        <p:spPr>
          <a:xfrm>
            <a:off x="4109720" y="2034410"/>
            <a:ext cx="3010326" cy="3496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円/楕円 5">
            <a:extLst>
              <a:ext uri="{FF2B5EF4-FFF2-40B4-BE49-F238E27FC236}">
                <a16:creationId xmlns:a16="http://schemas.microsoft.com/office/drawing/2014/main" id="{2F76695E-6278-8587-088E-F237FD0497F0}"/>
              </a:ext>
            </a:extLst>
          </p:cNvPr>
          <p:cNvSpPr/>
          <p:nvPr/>
        </p:nvSpPr>
        <p:spPr>
          <a:xfrm>
            <a:off x="8037617" y="1554994"/>
            <a:ext cx="729406" cy="3496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円/楕円 7">
            <a:extLst>
              <a:ext uri="{FF2B5EF4-FFF2-40B4-BE49-F238E27FC236}">
                <a16:creationId xmlns:a16="http://schemas.microsoft.com/office/drawing/2014/main" id="{954EE21C-DFB0-C03C-6407-C4C0F810F6D8}"/>
              </a:ext>
            </a:extLst>
          </p:cNvPr>
          <p:cNvSpPr/>
          <p:nvPr/>
        </p:nvSpPr>
        <p:spPr>
          <a:xfrm>
            <a:off x="7234976" y="3495554"/>
            <a:ext cx="1451823" cy="3496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円/楕円 8">
            <a:extLst>
              <a:ext uri="{FF2B5EF4-FFF2-40B4-BE49-F238E27FC236}">
                <a16:creationId xmlns:a16="http://schemas.microsoft.com/office/drawing/2014/main" id="{B40C8156-7558-19F6-B8EF-FF7C780DDE51}"/>
              </a:ext>
            </a:extLst>
          </p:cNvPr>
          <p:cNvSpPr/>
          <p:nvPr/>
        </p:nvSpPr>
        <p:spPr>
          <a:xfrm>
            <a:off x="7245136" y="2022354"/>
            <a:ext cx="1451823" cy="3496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120469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F26DF-0DCA-AE94-CE75-313C953901F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AA90CDD-1CB3-3908-DEEA-28FA582FBC46}"/>
              </a:ext>
            </a:extLst>
          </p:cNvPr>
          <p:cNvSpPr>
            <a:spLocks noGrp="1"/>
          </p:cNvSpPr>
          <p:nvPr>
            <p:ph type="title"/>
          </p:nvPr>
        </p:nvSpPr>
        <p:spPr/>
        <p:txBody>
          <a:bodyPr/>
          <a:lstStyle/>
          <a:p>
            <a:r>
              <a:rPr kumimoji="1" lang="en-US" altLang="ja-JP" dirty="0"/>
              <a:t>Super Heatmap Advanced(7)</a:t>
            </a:r>
            <a:endParaRPr kumimoji="1" lang="ja-JP" altLang="en-US"/>
          </a:p>
        </p:txBody>
      </p:sp>
      <p:sp>
        <p:nvSpPr>
          <p:cNvPr id="3" name="コンテンツ プレースホルダー 2">
            <a:extLst>
              <a:ext uri="{FF2B5EF4-FFF2-40B4-BE49-F238E27FC236}">
                <a16:creationId xmlns:a16="http://schemas.microsoft.com/office/drawing/2014/main" id="{08A70ED3-6B51-1141-72BD-5869BEC54B59}"/>
              </a:ext>
            </a:extLst>
          </p:cNvPr>
          <p:cNvSpPr>
            <a:spLocks noGrp="1"/>
          </p:cNvSpPr>
          <p:nvPr>
            <p:ph idx="1"/>
          </p:nvPr>
        </p:nvSpPr>
        <p:spPr>
          <a:xfrm>
            <a:off x="457200" y="1166018"/>
            <a:ext cx="4795520" cy="5190332"/>
          </a:xfrm>
        </p:spPr>
        <p:txBody>
          <a:bodyPr>
            <a:normAutofit/>
          </a:bodyPr>
          <a:lstStyle/>
          <a:p>
            <a:r>
              <a:rPr lang="en-US" altLang="ja-JP" dirty="0"/>
              <a:t>The arrangement of the data stored in the field “Heatmap:A3b__fractions_2000” is in the same order as was specified in P1 Step 5 (the page to enter Basic </a:t>
            </a:r>
            <a:r>
              <a:rPr lang="en-US" altLang="ja-JP" dirty="0" err="1"/>
              <a:t>Heatmep</a:t>
            </a:r>
            <a:r>
              <a:rPr lang="en-US" altLang="ja-JP" dirty="0"/>
              <a:t>). </a:t>
            </a:r>
          </a:p>
          <a:p>
            <a:endParaRPr lang="en-US" altLang="ja-JP" dirty="0"/>
          </a:p>
          <a:p>
            <a:endParaRPr lang="en-US" altLang="ja-JP" dirty="0"/>
          </a:p>
          <a:p>
            <a:endParaRPr kumimoji="1" lang="ja-JP" altLang="en-US"/>
          </a:p>
        </p:txBody>
      </p:sp>
      <p:sp>
        <p:nvSpPr>
          <p:cNvPr id="4" name="スライド番号プレースホルダー 3">
            <a:extLst>
              <a:ext uri="{FF2B5EF4-FFF2-40B4-BE49-F238E27FC236}">
                <a16:creationId xmlns:a16="http://schemas.microsoft.com/office/drawing/2014/main" id="{A53B6F91-F473-5DBF-804D-5BABBFF04C4E}"/>
              </a:ext>
            </a:extLst>
          </p:cNvPr>
          <p:cNvSpPr>
            <a:spLocks noGrp="1"/>
          </p:cNvSpPr>
          <p:nvPr>
            <p:ph type="sldNum" sz="quarter" idx="12"/>
          </p:nvPr>
        </p:nvSpPr>
        <p:spPr/>
        <p:txBody>
          <a:bodyPr/>
          <a:lstStyle/>
          <a:p>
            <a:fld id="{425343EA-DF82-7B46-B82A-D3E5BD486EE3}" type="slidenum">
              <a:rPr kumimoji="1" lang="ja-JP" altLang="en-US" smtClean="0"/>
              <a:t>48</a:t>
            </a:fld>
            <a:endParaRPr kumimoji="1" lang="ja-JP" altLang="en-US"/>
          </a:p>
        </p:txBody>
      </p:sp>
      <p:pic>
        <p:nvPicPr>
          <p:cNvPr id="7" name="図 6">
            <a:extLst>
              <a:ext uri="{FF2B5EF4-FFF2-40B4-BE49-F238E27FC236}">
                <a16:creationId xmlns:a16="http://schemas.microsoft.com/office/drawing/2014/main" id="{08390B01-8A0A-ABF0-C198-59A2172DF460}"/>
              </a:ext>
            </a:extLst>
          </p:cNvPr>
          <p:cNvPicPr>
            <a:picLocks noChangeAspect="1"/>
          </p:cNvPicPr>
          <p:nvPr/>
        </p:nvPicPr>
        <p:blipFill>
          <a:blip r:embed="rId2"/>
          <a:stretch>
            <a:fillRect/>
          </a:stretch>
        </p:blipFill>
        <p:spPr>
          <a:xfrm>
            <a:off x="5369560" y="1249818"/>
            <a:ext cx="7772400" cy="4846044"/>
          </a:xfrm>
          <a:prstGeom prst="rect">
            <a:avLst/>
          </a:prstGeom>
        </p:spPr>
      </p:pic>
    </p:spTree>
    <p:extLst>
      <p:ext uri="{BB962C8B-B14F-4D97-AF65-F5344CB8AC3E}">
        <p14:creationId xmlns:p14="http://schemas.microsoft.com/office/powerpoint/2010/main" val="15186971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C9613-3ED3-3DE4-C19E-9DCE7C338B2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7957456-F4B2-C9A9-36FE-8018C530E8E2}"/>
              </a:ext>
            </a:extLst>
          </p:cNvPr>
          <p:cNvSpPr>
            <a:spLocks noGrp="1"/>
          </p:cNvSpPr>
          <p:nvPr>
            <p:ph type="title"/>
          </p:nvPr>
        </p:nvSpPr>
        <p:spPr/>
        <p:txBody>
          <a:bodyPr/>
          <a:lstStyle/>
          <a:p>
            <a:r>
              <a:rPr kumimoji="1" lang="en-US" altLang="ja-JP" dirty="0"/>
              <a:t>Super Heatmap Advanced(8)</a:t>
            </a:r>
            <a:endParaRPr kumimoji="1" lang="ja-JP" altLang="en-US"/>
          </a:p>
        </p:txBody>
      </p:sp>
      <p:sp>
        <p:nvSpPr>
          <p:cNvPr id="3" name="コンテンツ プレースホルダー 2">
            <a:extLst>
              <a:ext uri="{FF2B5EF4-FFF2-40B4-BE49-F238E27FC236}">
                <a16:creationId xmlns:a16="http://schemas.microsoft.com/office/drawing/2014/main" id="{9DE10ECA-8FAF-9FC4-E9A2-63C592EF3C93}"/>
              </a:ext>
            </a:extLst>
          </p:cNvPr>
          <p:cNvSpPr>
            <a:spLocks noGrp="1"/>
          </p:cNvSpPr>
          <p:nvPr>
            <p:ph idx="1"/>
          </p:nvPr>
        </p:nvSpPr>
        <p:spPr>
          <a:xfrm>
            <a:off x="457200" y="1166018"/>
            <a:ext cx="7487920" cy="5190332"/>
          </a:xfrm>
        </p:spPr>
        <p:txBody>
          <a:bodyPr>
            <a:normAutofit/>
          </a:bodyPr>
          <a:lstStyle/>
          <a:p>
            <a:r>
              <a:rPr lang="en-US" altLang="ja-JP" dirty="0"/>
              <a:t>Let’s arrange so that the object shows heatmap of the </a:t>
            </a:r>
            <a:r>
              <a:rPr lang="en-US" altLang="ja-JP" dirty="0" err="1"/>
              <a:t>myCtrl</a:t>
            </a:r>
            <a:r>
              <a:rPr lang="en-US" altLang="ja-JP" dirty="0"/>
              <a:t> series only (1</a:t>
            </a:r>
            <a:r>
              <a:rPr lang="en-US" altLang="ja-JP" baseline="30000" dirty="0"/>
              <a:t>st</a:t>
            </a:r>
            <a:r>
              <a:rPr lang="en-US" altLang="ja-JP" dirty="0"/>
              <a:t> to 5</a:t>
            </a:r>
            <a:r>
              <a:rPr lang="en-US" altLang="ja-JP" baseline="30000" dirty="0"/>
              <a:t>th</a:t>
            </a:r>
            <a:r>
              <a:rPr lang="en-US" altLang="ja-JP" dirty="0"/>
              <a:t> lines in P1 Step 5) .  </a:t>
            </a:r>
          </a:p>
          <a:p>
            <a:r>
              <a:rPr lang="en-US" altLang="ja-JP" dirty="0"/>
              <a:t>To do so, specify the range of repetitions to show as below. </a:t>
            </a:r>
          </a:p>
          <a:p>
            <a:endParaRPr lang="en-US" altLang="ja-JP" dirty="0"/>
          </a:p>
          <a:p>
            <a:endParaRPr kumimoji="1" lang="ja-JP" altLang="en-US"/>
          </a:p>
        </p:txBody>
      </p:sp>
      <p:sp>
        <p:nvSpPr>
          <p:cNvPr id="4" name="スライド番号プレースホルダー 3">
            <a:extLst>
              <a:ext uri="{FF2B5EF4-FFF2-40B4-BE49-F238E27FC236}">
                <a16:creationId xmlns:a16="http://schemas.microsoft.com/office/drawing/2014/main" id="{EB25E578-F5D4-B5D1-EE04-8277004DEA6F}"/>
              </a:ext>
            </a:extLst>
          </p:cNvPr>
          <p:cNvSpPr>
            <a:spLocks noGrp="1"/>
          </p:cNvSpPr>
          <p:nvPr>
            <p:ph type="sldNum" sz="quarter" idx="12"/>
          </p:nvPr>
        </p:nvSpPr>
        <p:spPr/>
        <p:txBody>
          <a:bodyPr/>
          <a:lstStyle/>
          <a:p>
            <a:fld id="{425343EA-DF82-7B46-B82A-D3E5BD486EE3}" type="slidenum">
              <a:rPr kumimoji="1" lang="ja-JP" altLang="en-US" smtClean="0"/>
              <a:t>49</a:t>
            </a:fld>
            <a:endParaRPr kumimoji="1" lang="ja-JP" altLang="en-US"/>
          </a:p>
        </p:txBody>
      </p:sp>
      <p:pic>
        <p:nvPicPr>
          <p:cNvPr id="11" name="図 10">
            <a:extLst>
              <a:ext uri="{FF2B5EF4-FFF2-40B4-BE49-F238E27FC236}">
                <a16:creationId xmlns:a16="http://schemas.microsoft.com/office/drawing/2014/main" id="{EB61CCB3-3764-B6E7-063B-158E63C76747}"/>
              </a:ext>
            </a:extLst>
          </p:cNvPr>
          <p:cNvPicPr>
            <a:picLocks noChangeAspect="1"/>
          </p:cNvPicPr>
          <p:nvPr/>
        </p:nvPicPr>
        <p:blipFill>
          <a:blip r:embed="rId2"/>
          <a:stretch>
            <a:fillRect/>
          </a:stretch>
        </p:blipFill>
        <p:spPr>
          <a:xfrm>
            <a:off x="685800" y="3706658"/>
            <a:ext cx="7772400" cy="2257696"/>
          </a:xfrm>
          <a:prstGeom prst="rect">
            <a:avLst/>
          </a:prstGeom>
        </p:spPr>
      </p:pic>
      <p:sp>
        <p:nvSpPr>
          <p:cNvPr id="8" name="円/楕円 7">
            <a:extLst>
              <a:ext uri="{FF2B5EF4-FFF2-40B4-BE49-F238E27FC236}">
                <a16:creationId xmlns:a16="http://schemas.microsoft.com/office/drawing/2014/main" id="{C7D8590A-E375-C8D6-69B6-F716AF031763}"/>
              </a:ext>
            </a:extLst>
          </p:cNvPr>
          <p:cNvSpPr/>
          <p:nvPr/>
        </p:nvSpPr>
        <p:spPr>
          <a:xfrm>
            <a:off x="6894088" y="5614751"/>
            <a:ext cx="1451823" cy="3496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円/楕円 5">
            <a:extLst>
              <a:ext uri="{FF2B5EF4-FFF2-40B4-BE49-F238E27FC236}">
                <a16:creationId xmlns:a16="http://schemas.microsoft.com/office/drawing/2014/main" id="{A01F2130-BC70-A439-96DC-C8A69E405654}"/>
              </a:ext>
            </a:extLst>
          </p:cNvPr>
          <p:cNvSpPr/>
          <p:nvPr/>
        </p:nvSpPr>
        <p:spPr>
          <a:xfrm>
            <a:off x="7836957" y="3665471"/>
            <a:ext cx="729406" cy="3496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2" name="図 11">
            <a:extLst>
              <a:ext uri="{FF2B5EF4-FFF2-40B4-BE49-F238E27FC236}">
                <a16:creationId xmlns:a16="http://schemas.microsoft.com/office/drawing/2014/main" id="{0FBAA6FD-7521-DD45-1F3E-E20721895AB2}"/>
              </a:ext>
            </a:extLst>
          </p:cNvPr>
          <p:cNvPicPr>
            <a:picLocks noChangeAspect="1"/>
          </p:cNvPicPr>
          <p:nvPr/>
        </p:nvPicPr>
        <p:blipFill>
          <a:blip r:embed="rId3"/>
          <a:stretch>
            <a:fillRect/>
          </a:stretch>
        </p:blipFill>
        <p:spPr>
          <a:xfrm>
            <a:off x="1819168" y="5387494"/>
            <a:ext cx="4960620" cy="1143000"/>
          </a:xfrm>
          <a:prstGeom prst="rect">
            <a:avLst/>
          </a:prstGeom>
        </p:spPr>
      </p:pic>
    </p:spTree>
    <p:extLst>
      <p:ext uri="{BB962C8B-B14F-4D97-AF65-F5344CB8AC3E}">
        <p14:creationId xmlns:p14="http://schemas.microsoft.com/office/powerpoint/2010/main" val="3322380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07495"/>
          </a:xfrm>
        </p:spPr>
        <p:txBody>
          <a:bodyPr>
            <a:normAutofit fontScale="90000"/>
          </a:bodyPr>
          <a:lstStyle/>
          <a:p>
            <a:r>
              <a:rPr kumimoji="1" lang="en-US" altLang="ja-JP" dirty="0"/>
              <a:t>Examples of the output</a:t>
            </a:r>
            <a:endParaRPr kumimoji="1" lang="ja-JP" altLang="en-US" dirty="0"/>
          </a:p>
        </p:txBody>
      </p:sp>
      <p:sp>
        <p:nvSpPr>
          <p:cNvPr id="4" name="スライド番号プレースホルダー 3"/>
          <p:cNvSpPr>
            <a:spLocks noGrp="1"/>
          </p:cNvSpPr>
          <p:nvPr>
            <p:ph type="sldNum" sz="quarter" idx="12"/>
          </p:nvPr>
        </p:nvSpPr>
        <p:spPr/>
        <p:txBody>
          <a:bodyPr/>
          <a:lstStyle/>
          <a:p>
            <a:fld id="{425343EA-DF82-7B46-B82A-D3E5BD486EE3}" type="slidenum">
              <a:rPr kumimoji="1" lang="ja-JP" altLang="en-US" smtClean="0"/>
              <a:t>5</a:t>
            </a:fld>
            <a:endParaRPr kumimoji="1" lang="ja-JP" altLang="en-US"/>
          </a:p>
        </p:txBody>
      </p:sp>
      <p:sp>
        <p:nvSpPr>
          <p:cNvPr id="6" name="テキスト ボックス 5"/>
          <p:cNvSpPr txBox="1"/>
          <p:nvPr/>
        </p:nvSpPr>
        <p:spPr>
          <a:xfrm>
            <a:off x="723197" y="5859738"/>
            <a:ext cx="7670790" cy="369332"/>
          </a:xfrm>
          <a:prstGeom prst="rect">
            <a:avLst/>
          </a:prstGeom>
          <a:noFill/>
        </p:spPr>
        <p:txBody>
          <a:bodyPr wrap="square" rtlCol="0">
            <a:spAutoFit/>
          </a:bodyPr>
          <a:lstStyle/>
          <a:p>
            <a:r>
              <a:rPr kumimoji="1" lang="en-US" altLang="ja-JP" dirty="0"/>
              <a:t>The </a:t>
            </a:r>
            <a:r>
              <a:rPr kumimoji="1" lang="en-US" altLang="ja-JP" dirty="0" err="1"/>
              <a:t>superheatmap</a:t>
            </a:r>
            <a:r>
              <a:rPr kumimoji="1" lang="en-US" altLang="ja-JP" dirty="0"/>
              <a:t> </a:t>
            </a:r>
            <a:r>
              <a:rPr lang="en-US" altLang="ja-JP" dirty="0"/>
              <a:t>is </a:t>
            </a:r>
            <a:r>
              <a:rPr kumimoji="1" lang="en-US" altLang="ja-JP" dirty="0"/>
              <a:t>collapsable/expandable at different hierarchical levels.</a:t>
            </a:r>
            <a:endParaRPr kumimoji="1" lang="ja-JP" altLang="en-US" dirty="0"/>
          </a:p>
        </p:txBody>
      </p:sp>
      <p:pic>
        <p:nvPicPr>
          <p:cNvPr id="8" name="図 7"/>
          <p:cNvPicPr>
            <a:picLocks noChangeAspect="1"/>
          </p:cNvPicPr>
          <p:nvPr/>
        </p:nvPicPr>
        <p:blipFill>
          <a:blip r:embed="rId2"/>
          <a:stretch>
            <a:fillRect/>
          </a:stretch>
        </p:blipFill>
        <p:spPr>
          <a:xfrm>
            <a:off x="190500" y="1121304"/>
            <a:ext cx="8763000" cy="4381500"/>
          </a:xfrm>
          <a:prstGeom prst="rect">
            <a:avLst/>
          </a:prstGeom>
        </p:spPr>
      </p:pic>
      <p:sp>
        <p:nvSpPr>
          <p:cNvPr id="5" name="円/楕円 4"/>
          <p:cNvSpPr/>
          <p:nvPr/>
        </p:nvSpPr>
        <p:spPr>
          <a:xfrm>
            <a:off x="1" y="1771830"/>
            <a:ext cx="457200" cy="4087908"/>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219035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EA830-B796-ADB1-92F2-24911A4A9C6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5B770EC-9824-7309-7F3C-D453C4B9B59C}"/>
              </a:ext>
            </a:extLst>
          </p:cNvPr>
          <p:cNvSpPr>
            <a:spLocks noGrp="1"/>
          </p:cNvSpPr>
          <p:nvPr>
            <p:ph type="title"/>
          </p:nvPr>
        </p:nvSpPr>
        <p:spPr/>
        <p:txBody>
          <a:bodyPr/>
          <a:lstStyle/>
          <a:p>
            <a:r>
              <a:rPr kumimoji="1" lang="en-US" altLang="ja-JP" dirty="0"/>
              <a:t>Super Heatmap Advanced(9)</a:t>
            </a:r>
            <a:endParaRPr kumimoji="1" lang="ja-JP" altLang="en-US"/>
          </a:p>
        </p:txBody>
      </p:sp>
      <p:sp>
        <p:nvSpPr>
          <p:cNvPr id="3" name="コンテンツ プレースホルダー 2">
            <a:extLst>
              <a:ext uri="{FF2B5EF4-FFF2-40B4-BE49-F238E27FC236}">
                <a16:creationId xmlns:a16="http://schemas.microsoft.com/office/drawing/2014/main" id="{FBC89DE4-37C6-591B-B5C7-1D77D791E9C9}"/>
              </a:ext>
            </a:extLst>
          </p:cNvPr>
          <p:cNvSpPr>
            <a:spLocks noGrp="1"/>
          </p:cNvSpPr>
          <p:nvPr>
            <p:ph idx="1"/>
          </p:nvPr>
        </p:nvSpPr>
        <p:spPr>
          <a:xfrm>
            <a:off x="457199" y="1166018"/>
            <a:ext cx="8686801" cy="5190332"/>
          </a:xfrm>
        </p:spPr>
        <p:txBody>
          <a:bodyPr>
            <a:normAutofit/>
          </a:bodyPr>
          <a:lstStyle/>
          <a:p>
            <a:r>
              <a:rPr lang="en-US" altLang="ja-JP" dirty="0"/>
              <a:t>Then, change the size of the object.</a:t>
            </a:r>
          </a:p>
          <a:p>
            <a:r>
              <a:rPr lang="en-US" altLang="ja-JP" dirty="0"/>
              <a:t>Choose “Position” tab</a:t>
            </a:r>
          </a:p>
          <a:p>
            <a:endParaRPr lang="en-US" altLang="ja-JP" dirty="0"/>
          </a:p>
          <a:p>
            <a:endParaRPr lang="en-US" altLang="ja-JP" dirty="0"/>
          </a:p>
          <a:p>
            <a:r>
              <a:rPr lang="en-US" altLang="ja-JP" dirty="0"/>
              <a:t> </a:t>
            </a:r>
          </a:p>
          <a:p>
            <a:r>
              <a:rPr lang="en-US" altLang="ja-JP" dirty="0"/>
              <a:t>Now the width is 84 </a:t>
            </a:r>
            <a:r>
              <a:rPr lang="en-US" altLang="ja-JP" dirty="0" err="1"/>
              <a:t>px</a:t>
            </a:r>
            <a:r>
              <a:rPr lang="en-US" altLang="ja-JP" dirty="0"/>
              <a:t>. No need to change width.</a:t>
            </a:r>
          </a:p>
          <a:p>
            <a:pPr lvl="1"/>
            <a:r>
              <a:rPr lang="en-US" altLang="ja-JP" dirty="0"/>
              <a:t>16 </a:t>
            </a:r>
            <a:r>
              <a:rPr lang="en-US" altLang="ja-JP" dirty="0" err="1"/>
              <a:t>px</a:t>
            </a:r>
            <a:r>
              <a:rPr lang="en-US" altLang="ja-JP" dirty="0"/>
              <a:t> * 5 repetitions + 1 </a:t>
            </a:r>
            <a:r>
              <a:rPr lang="en-US" altLang="ja-JP" dirty="0" err="1"/>
              <a:t>px</a:t>
            </a:r>
            <a:r>
              <a:rPr lang="en-US" altLang="ja-JP" dirty="0"/>
              <a:t> * 4 separating lines</a:t>
            </a:r>
          </a:p>
          <a:p>
            <a:r>
              <a:rPr lang="en-US" altLang="ja-JP" dirty="0"/>
              <a:t>Let’s change the height to 10. </a:t>
            </a:r>
          </a:p>
          <a:p>
            <a:endParaRPr kumimoji="1" lang="ja-JP" altLang="en-US"/>
          </a:p>
        </p:txBody>
      </p:sp>
      <p:sp>
        <p:nvSpPr>
          <p:cNvPr id="4" name="スライド番号プレースホルダー 3">
            <a:extLst>
              <a:ext uri="{FF2B5EF4-FFF2-40B4-BE49-F238E27FC236}">
                <a16:creationId xmlns:a16="http://schemas.microsoft.com/office/drawing/2014/main" id="{69C826E6-2B8F-01CC-F9B1-6E0E15A74E34}"/>
              </a:ext>
            </a:extLst>
          </p:cNvPr>
          <p:cNvSpPr>
            <a:spLocks noGrp="1"/>
          </p:cNvSpPr>
          <p:nvPr>
            <p:ph type="sldNum" sz="quarter" idx="12"/>
          </p:nvPr>
        </p:nvSpPr>
        <p:spPr/>
        <p:txBody>
          <a:bodyPr/>
          <a:lstStyle/>
          <a:p>
            <a:fld id="{425343EA-DF82-7B46-B82A-D3E5BD486EE3}" type="slidenum">
              <a:rPr kumimoji="1" lang="ja-JP" altLang="en-US" smtClean="0"/>
              <a:t>50</a:t>
            </a:fld>
            <a:endParaRPr kumimoji="1" lang="ja-JP" altLang="en-US"/>
          </a:p>
        </p:txBody>
      </p:sp>
      <p:pic>
        <p:nvPicPr>
          <p:cNvPr id="7" name="図 6">
            <a:extLst>
              <a:ext uri="{FF2B5EF4-FFF2-40B4-BE49-F238E27FC236}">
                <a16:creationId xmlns:a16="http://schemas.microsoft.com/office/drawing/2014/main" id="{4F463E5C-03B1-65C9-7C08-AF88FB86329F}"/>
              </a:ext>
            </a:extLst>
          </p:cNvPr>
          <p:cNvPicPr>
            <a:picLocks noChangeAspect="1"/>
          </p:cNvPicPr>
          <p:nvPr/>
        </p:nvPicPr>
        <p:blipFill>
          <a:blip r:embed="rId2"/>
          <a:stretch>
            <a:fillRect/>
          </a:stretch>
        </p:blipFill>
        <p:spPr>
          <a:xfrm>
            <a:off x="573511" y="2363480"/>
            <a:ext cx="7772400" cy="1523514"/>
          </a:xfrm>
          <a:prstGeom prst="rect">
            <a:avLst/>
          </a:prstGeom>
        </p:spPr>
      </p:pic>
      <p:sp>
        <p:nvSpPr>
          <p:cNvPr id="6" name="円/楕円 5">
            <a:extLst>
              <a:ext uri="{FF2B5EF4-FFF2-40B4-BE49-F238E27FC236}">
                <a16:creationId xmlns:a16="http://schemas.microsoft.com/office/drawing/2014/main" id="{16057D83-EB0B-A630-FFB6-D60C86F580C0}"/>
              </a:ext>
            </a:extLst>
          </p:cNvPr>
          <p:cNvSpPr/>
          <p:nvPr/>
        </p:nvSpPr>
        <p:spPr>
          <a:xfrm>
            <a:off x="6862918" y="2311479"/>
            <a:ext cx="729406" cy="3496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円/楕円 7">
            <a:extLst>
              <a:ext uri="{FF2B5EF4-FFF2-40B4-BE49-F238E27FC236}">
                <a16:creationId xmlns:a16="http://schemas.microsoft.com/office/drawing/2014/main" id="{416FBF4A-9E4F-394C-937E-6A0146A7AC34}"/>
              </a:ext>
            </a:extLst>
          </p:cNvPr>
          <p:cNvSpPr/>
          <p:nvPr/>
        </p:nvSpPr>
        <p:spPr>
          <a:xfrm>
            <a:off x="6939280" y="3535582"/>
            <a:ext cx="1451823" cy="3496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9" name="図 8">
            <a:extLst>
              <a:ext uri="{FF2B5EF4-FFF2-40B4-BE49-F238E27FC236}">
                <a16:creationId xmlns:a16="http://schemas.microsoft.com/office/drawing/2014/main" id="{98FC27AB-E33A-20B9-83F2-7E3F86133E8F}"/>
              </a:ext>
            </a:extLst>
          </p:cNvPr>
          <p:cNvPicPr>
            <a:picLocks noChangeAspect="1"/>
          </p:cNvPicPr>
          <p:nvPr/>
        </p:nvPicPr>
        <p:blipFill>
          <a:blip r:embed="rId3"/>
          <a:stretch>
            <a:fillRect/>
          </a:stretch>
        </p:blipFill>
        <p:spPr>
          <a:xfrm>
            <a:off x="4299478" y="3499885"/>
            <a:ext cx="2603500" cy="482600"/>
          </a:xfrm>
          <a:prstGeom prst="rect">
            <a:avLst/>
          </a:prstGeom>
        </p:spPr>
      </p:pic>
      <p:pic>
        <p:nvPicPr>
          <p:cNvPr id="13" name="図 12">
            <a:extLst>
              <a:ext uri="{FF2B5EF4-FFF2-40B4-BE49-F238E27FC236}">
                <a16:creationId xmlns:a16="http://schemas.microsoft.com/office/drawing/2014/main" id="{85C2E45D-1969-06C6-D435-88D9735CB593}"/>
              </a:ext>
            </a:extLst>
          </p:cNvPr>
          <p:cNvPicPr>
            <a:picLocks noChangeAspect="1"/>
          </p:cNvPicPr>
          <p:nvPr/>
        </p:nvPicPr>
        <p:blipFill>
          <a:blip r:embed="rId4"/>
          <a:stretch>
            <a:fillRect/>
          </a:stretch>
        </p:blipFill>
        <p:spPr>
          <a:xfrm>
            <a:off x="685798" y="5750625"/>
            <a:ext cx="7772400" cy="252504"/>
          </a:xfrm>
          <a:prstGeom prst="rect">
            <a:avLst/>
          </a:prstGeom>
        </p:spPr>
      </p:pic>
      <p:pic>
        <p:nvPicPr>
          <p:cNvPr id="14" name="図 13">
            <a:extLst>
              <a:ext uri="{FF2B5EF4-FFF2-40B4-BE49-F238E27FC236}">
                <a16:creationId xmlns:a16="http://schemas.microsoft.com/office/drawing/2014/main" id="{AA69B531-428E-5B37-1DC0-CF84CFF1849C}"/>
              </a:ext>
            </a:extLst>
          </p:cNvPr>
          <p:cNvPicPr>
            <a:picLocks noChangeAspect="1"/>
          </p:cNvPicPr>
          <p:nvPr/>
        </p:nvPicPr>
        <p:blipFill>
          <a:blip r:embed="rId5"/>
          <a:stretch>
            <a:fillRect/>
          </a:stretch>
        </p:blipFill>
        <p:spPr>
          <a:xfrm>
            <a:off x="4024630" y="6120765"/>
            <a:ext cx="2679700" cy="546100"/>
          </a:xfrm>
          <a:prstGeom prst="rect">
            <a:avLst/>
          </a:prstGeom>
        </p:spPr>
      </p:pic>
    </p:spTree>
    <p:extLst>
      <p:ext uri="{BB962C8B-B14F-4D97-AF65-F5344CB8AC3E}">
        <p14:creationId xmlns:p14="http://schemas.microsoft.com/office/powerpoint/2010/main" val="12869321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3DCD3-D3DD-3845-A89F-C7E761643D5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6ED5738-E9F8-73C9-98E9-B8009A0E9F4E}"/>
              </a:ext>
            </a:extLst>
          </p:cNvPr>
          <p:cNvSpPr>
            <a:spLocks noGrp="1"/>
          </p:cNvSpPr>
          <p:nvPr>
            <p:ph type="title"/>
          </p:nvPr>
        </p:nvSpPr>
        <p:spPr/>
        <p:txBody>
          <a:bodyPr/>
          <a:lstStyle/>
          <a:p>
            <a:r>
              <a:rPr kumimoji="1" lang="en-US" altLang="ja-JP" dirty="0"/>
              <a:t>Super Heatmap Advanced(10)</a:t>
            </a:r>
            <a:endParaRPr kumimoji="1" lang="ja-JP" altLang="en-US"/>
          </a:p>
        </p:txBody>
      </p:sp>
      <p:sp>
        <p:nvSpPr>
          <p:cNvPr id="3" name="コンテンツ プレースホルダー 2">
            <a:extLst>
              <a:ext uri="{FF2B5EF4-FFF2-40B4-BE49-F238E27FC236}">
                <a16:creationId xmlns:a16="http://schemas.microsoft.com/office/drawing/2014/main" id="{D4CA93E3-3A2B-4B64-9DE5-CB040DDB8E1B}"/>
              </a:ext>
            </a:extLst>
          </p:cNvPr>
          <p:cNvSpPr>
            <a:spLocks noGrp="1"/>
          </p:cNvSpPr>
          <p:nvPr>
            <p:ph idx="1"/>
          </p:nvPr>
        </p:nvSpPr>
        <p:spPr>
          <a:xfrm>
            <a:off x="457199" y="1166018"/>
            <a:ext cx="8686801" cy="5190332"/>
          </a:xfrm>
        </p:spPr>
        <p:txBody>
          <a:bodyPr>
            <a:normAutofit/>
          </a:bodyPr>
          <a:lstStyle/>
          <a:p>
            <a:r>
              <a:rPr lang="en-US" altLang="ja-JP" dirty="0"/>
              <a:t>Duplicate this object.</a:t>
            </a:r>
          </a:p>
          <a:p>
            <a:endParaRPr lang="en-US" altLang="ja-JP" dirty="0"/>
          </a:p>
          <a:p>
            <a:endParaRPr lang="en-US" altLang="ja-JP" dirty="0"/>
          </a:p>
          <a:p>
            <a:endParaRPr lang="en-US" altLang="ja-JP" dirty="0"/>
          </a:p>
          <a:p>
            <a:r>
              <a:rPr lang="en-US" altLang="ja-JP" dirty="0"/>
              <a:t>By using a mouse or arrow keys, or by using the position attributes in the Inspector Panel, you can locate it in a way as below.</a:t>
            </a:r>
          </a:p>
          <a:p>
            <a:pPr marL="0" indent="0">
              <a:buNone/>
            </a:pPr>
            <a:endParaRPr lang="en-US" altLang="ja-JP" dirty="0"/>
          </a:p>
          <a:p>
            <a:endParaRPr lang="en-US" altLang="ja-JP" dirty="0"/>
          </a:p>
          <a:p>
            <a:endParaRPr kumimoji="1" lang="ja-JP" altLang="en-US"/>
          </a:p>
        </p:txBody>
      </p:sp>
      <p:sp>
        <p:nvSpPr>
          <p:cNvPr id="4" name="スライド番号プレースホルダー 3">
            <a:extLst>
              <a:ext uri="{FF2B5EF4-FFF2-40B4-BE49-F238E27FC236}">
                <a16:creationId xmlns:a16="http://schemas.microsoft.com/office/drawing/2014/main" id="{BE9789BF-D6D4-E583-5449-B0949018455D}"/>
              </a:ext>
            </a:extLst>
          </p:cNvPr>
          <p:cNvSpPr>
            <a:spLocks noGrp="1"/>
          </p:cNvSpPr>
          <p:nvPr>
            <p:ph type="sldNum" sz="quarter" idx="12"/>
          </p:nvPr>
        </p:nvSpPr>
        <p:spPr/>
        <p:txBody>
          <a:bodyPr/>
          <a:lstStyle/>
          <a:p>
            <a:fld id="{425343EA-DF82-7B46-B82A-D3E5BD486EE3}" type="slidenum">
              <a:rPr kumimoji="1" lang="ja-JP" altLang="en-US" smtClean="0"/>
              <a:t>51</a:t>
            </a:fld>
            <a:endParaRPr kumimoji="1" lang="ja-JP" altLang="en-US"/>
          </a:p>
        </p:txBody>
      </p:sp>
      <p:pic>
        <p:nvPicPr>
          <p:cNvPr id="5" name="図 4">
            <a:extLst>
              <a:ext uri="{FF2B5EF4-FFF2-40B4-BE49-F238E27FC236}">
                <a16:creationId xmlns:a16="http://schemas.microsoft.com/office/drawing/2014/main" id="{9D37C99C-8962-D138-9CA5-4C447A66E151}"/>
              </a:ext>
            </a:extLst>
          </p:cNvPr>
          <p:cNvPicPr>
            <a:picLocks noChangeAspect="1"/>
          </p:cNvPicPr>
          <p:nvPr/>
        </p:nvPicPr>
        <p:blipFill>
          <a:blip r:embed="rId2"/>
          <a:stretch>
            <a:fillRect/>
          </a:stretch>
        </p:blipFill>
        <p:spPr>
          <a:xfrm>
            <a:off x="817880" y="1768935"/>
            <a:ext cx="7772400" cy="1531969"/>
          </a:xfrm>
          <a:prstGeom prst="rect">
            <a:avLst/>
          </a:prstGeom>
        </p:spPr>
      </p:pic>
      <p:pic>
        <p:nvPicPr>
          <p:cNvPr id="10" name="図 9">
            <a:extLst>
              <a:ext uri="{FF2B5EF4-FFF2-40B4-BE49-F238E27FC236}">
                <a16:creationId xmlns:a16="http://schemas.microsoft.com/office/drawing/2014/main" id="{CB60E0D6-BAE2-6411-3514-03374C8443D7}"/>
              </a:ext>
            </a:extLst>
          </p:cNvPr>
          <p:cNvPicPr>
            <a:picLocks noChangeAspect="1"/>
          </p:cNvPicPr>
          <p:nvPr/>
        </p:nvPicPr>
        <p:blipFill>
          <a:blip r:embed="rId3"/>
          <a:stretch>
            <a:fillRect/>
          </a:stretch>
        </p:blipFill>
        <p:spPr>
          <a:xfrm>
            <a:off x="685800" y="5026804"/>
            <a:ext cx="7772400" cy="260660"/>
          </a:xfrm>
          <a:prstGeom prst="rect">
            <a:avLst/>
          </a:prstGeom>
        </p:spPr>
      </p:pic>
    </p:spTree>
    <p:extLst>
      <p:ext uri="{BB962C8B-B14F-4D97-AF65-F5344CB8AC3E}">
        <p14:creationId xmlns:p14="http://schemas.microsoft.com/office/powerpoint/2010/main" val="37919135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BC26C-7F66-5A0E-EF2B-ADED19225DA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BA73DF08-42E5-1BF1-6BB9-0CD3D1949FD9}"/>
              </a:ext>
            </a:extLst>
          </p:cNvPr>
          <p:cNvSpPr>
            <a:spLocks noGrp="1"/>
          </p:cNvSpPr>
          <p:nvPr>
            <p:ph type="title"/>
          </p:nvPr>
        </p:nvSpPr>
        <p:spPr/>
        <p:txBody>
          <a:bodyPr/>
          <a:lstStyle/>
          <a:p>
            <a:r>
              <a:rPr kumimoji="1" lang="en-US" altLang="ja-JP" dirty="0"/>
              <a:t>Super Heatmap Advanced(11)</a:t>
            </a:r>
            <a:endParaRPr kumimoji="1" lang="ja-JP" altLang="en-US"/>
          </a:p>
        </p:txBody>
      </p:sp>
      <p:sp>
        <p:nvSpPr>
          <p:cNvPr id="3" name="コンテンツ プレースホルダー 2">
            <a:extLst>
              <a:ext uri="{FF2B5EF4-FFF2-40B4-BE49-F238E27FC236}">
                <a16:creationId xmlns:a16="http://schemas.microsoft.com/office/drawing/2014/main" id="{DD7BEF1F-4C5A-D0AE-65FA-5D8EB80B286C}"/>
              </a:ext>
            </a:extLst>
          </p:cNvPr>
          <p:cNvSpPr>
            <a:spLocks noGrp="1"/>
          </p:cNvSpPr>
          <p:nvPr>
            <p:ph idx="1"/>
          </p:nvPr>
        </p:nvSpPr>
        <p:spPr>
          <a:xfrm>
            <a:off x="457199" y="1166018"/>
            <a:ext cx="8686801" cy="5190332"/>
          </a:xfrm>
        </p:spPr>
        <p:txBody>
          <a:bodyPr>
            <a:normAutofit/>
          </a:bodyPr>
          <a:lstStyle/>
          <a:p>
            <a:r>
              <a:rPr lang="en-US" altLang="ja-JP" dirty="0"/>
              <a:t>Select “Data” tab in the Inspector Panel, and edit the show repetitions range. </a:t>
            </a:r>
          </a:p>
          <a:p>
            <a:endParaRPr lang="en-US" altLang="ja-JP" dirty="0"/>
          </a:p>
          <a:p>
            <a:endParaRPr lang="en-US" altLang="ja-JP" dirty="0"/>
          </a:p>
          <a:p>
            <a:pPr marL="0" indent="0">
              <a:buNone/>
            </a:pPr>
            <a:endParaRPr lang="en-US" altLang="ja-JP" dirty="0"/>
          </a:p>
          <a:p>
            <a:endParaRPr lang="en-US" altLang="ja-JP" dirty="0"/>
          </a:p>
          <a:p>
            <a:r>
              <a:rPr kumimoji="1" lang="en-US" altLang="ja-JP" dirty="0"/>
              <a:t>Then, let’s go back to Browse Mode. </a:t>
            </a:r>
            <a:endParaRPr kumimoji="1" lang="ja-JP" altLang="en-US"/>
          </a:p>
        </p:txBody>
      </p:sp>
      <p:sp>
        <p:nvSpPr>
          <p:cNvPr id="4" name="スライド番号プレースホルダー 3">
            <a:extLst>
              <a:ext uri="{FF2B5EF4-FFF2-40B4-BE49-F238E27FC236}">
                <a16:creationId xmlns:a16="http://schemas.microsoft.com/office/drawing/2014/main" id="{753521A6-8859-47D9-3AF9-996B3BADDDE0}"/>
              </a:ext>
            </a:extLst>
          </p:cNvPr>
          <p:cNvSpPr>
            <a:spLocks noGrp="1"/>
          </p:cNvSpPr>
          <p:nvPr>
            <p:ph type="sldNum" sz="quarter" idx="12"/>
          </p:nvPr>
        </p:nvSpPr>
        <p:spPr/>
        <p:txBody>
          <a:bodyPr/>
          <a:lstStyle/>
          <a:p>
            <a:fld id="{425343EA-DF82-7B46-B82A-D3E5BD486EE3}" type="slidenum">
              <a:rPr kumimoji="1" lang="ja-JP" altLang="en-US" smtClean="0"/>
              <a:t>52</a:t>
            </a:fld>
            <a:endParaRPr kumimoji="1" lang="ja-JP" altLang="en-US"/>
          </a:p>
        </p:txBody>
      </p:sp>
      <p:pic>
        <p:nvPicPr>
          <p:cNvPr id="6" name="図 5">
            <a:extLst>
              <a:ext uri="{FF2B5EF4-FFF2-40B4-BE49-F238E27FC236}">
                <a16:creationId xmlns:a16="http://schemas.microsoft.com/office/drawing/2014/main" id="{BBADEB94-9594-3141-C57D-FDDA18A7C0F6}"/>
              </a:ext>
            </a:extLst>
          </p:cNvPr>
          <p:cNvPicPr>
            <a:picLocks noChangeAspect="1"/>
          </p:cNvPicPr>
          <p:nvPr/>
        </p:nvPicPr>
        <p:blipFill>
          <a:blip r:embed="rId2"/>
          <a:stretch>
            <a:fillRect/>
          </a:stretch>
        </p:blipFill>
        <p:spPr>
          <a:xfrm>
            <a:off x="802638" y="2309018"/>
            <a:ext cx="7772400" cy="2245497"/>
          </a:xfrm>
          <a:prstGeom prst="rect">
            <a:avLst/>
          </a:prstGeom>
        </p:spPr>
      </p:pic>
      <p:sp>
        <p:nvSpPr>
          <p:cNvPr id="7" name="円/楕円 6">
            <a:extLst>
              <a:ext uri="{FF2B5EF4-FFF2-40B4-BE49-F238E27FC236}">
                <a16:creationId xmlns:a16="http://schemas.microsoft.com/office/drawing/2014/main" id="{C22FB5A5-CB31-BCB1-BBFA-634C28694305}"/>
              </a:ext>
            </a:extLst>
          </p:cNvPr>
          <p:cNvSpPr/>
          <p:nvPr/>
        </p:nvSpPr>
        <p:spPr>
          <a:xfrm>
            <a:off x="8043593" y="2283919"/>
            <a:ext cx="729406" cy="3496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円/楕円 7">
            <a:extLst>
              <a:ext uri="{FF2B5EF4-FFF2-40B4-BE49-F238E27FC236}">
                <a16:creationId xmlns:a16="http://schemas.microsoft.com/office/drawing/2014/main" id="{E370C7E0-692D-A965-A404-6F1D7337F927}"/>
              </a:ext>
            </a:extLst>
          </p:cNvPr>
          <p:cNvSpPr/>
          <p:nvPr/>
        </p:nvSpPr>
        <p:spPr>
          <a:xfrm>
            <a:off x="6987112" y="4270382"/>
            <a:ext cx="1587925" cy="309231"/>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34625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55054-EDF9-606C-56D6-CE5BB169B0F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F4AEC4D-9FF1-1882-4966-EE56379E885D}"/>
              </a:ext>
            </a:extLst>
          </p:cNvPr>
          <p:cNvSpPr>
            <a:spLocks noGrp="1"/>
          </p:cNvSpPr>
          <p:nvPr>
            <p:ph type="title"/>
          </p:nvPr>
        </p:nvSpPr>
        <p:spPr/>
        <p:txBody>
          <a:bodyPr/>
          <a:lstStyle/>
          <a:p>
            <a:r>
              <a:rPr kumimoji="1" lang="en-US" altLang="ja-JP" dirty="0"/>
              <a:t>Super Heatmap Advanced(12)</a:t>
            </a:r>
            <a:endParaRPr kumimoji="1" lang="ja-JP" altLang="en-US"/>
          </a:p>
        </p:txBody>
      </p:sp>
      <p:sp>
        <p:nvSpPr>
          <p:cNvPr id="3" name="コンテンツ プレースホルダー 2">
            <a:extLst>
              <a:ext uri="{FF2B5EF4-FFF2-40B4-BE49-F238E27FC236}">
                <a16:creationId xmlns:a16="http://schemas.microsoft.com/office/drawing/2014/main" id="{4A010AB7-2E89-0C5F-090B-74FCA85B20B9}"/>
              </a:ext>
            </a:extLst>
          </p:cNvPr>
          <p:cNvSpPr>
            <a:spLocks noGrp="1"/>
          </p:cNvSpPr>
          <p:nvPr>
            <p:ph idx="1"/>
          </p:nvPr>
        </p:nvSpPr>
        <p:spPr>
          <a:xfrm>
            <a:off x="457199" y="1166018"/>
            <a:ext cx="8686801" cy="5190332"/>
          </a:xfrm>
        </p:spPr>
        <p:txBody>
          <a:bodyPr>
            <a:normAutofit/>
          </a:bodyPr>
          <a:lstStyle/>
          <a:p>
            <a:r>
              <a:rPr lang="en-US" altLang="ja-JP" dirty="0"/>
              <a:t>You can see now that the heatmap is arranged in two rows for each taxa, upper ones for </a:t>
            </a:r>
            <a:r>
              <a:rPr lang="en-US" altLang="ja-JP" dirty="0" err="1"/>
              <a:t>myCtrl</a:t>
            </a:r>
            <a:r>
              <a:rPr lang="en-US" altLang="ja-JP" dirty="0"/>
              <a:t> series and lower ones for </a:t>
            </a:r>
            <a:r>
              <a:rPr lang="en-US" altLang="ja-JP" dirty="0" err="1"/>
              <a:t>myExp</a:t>
            </a:r>
            <a:r>
              <a:rPr lang="en-US" altLang="ja-JP" dirty="0"/>
              <a:t> series. </a:t>
            </a:r>
          </a:p>
        </p:txBody>
      </p:sp>
      <p:sp>
        <p:nvSpPr>
          <p:cNvPr id="4" name="スライド番号プレースホルダー 3">
            <a:extLst>
              <a:ext uri="{FF2B5EF4-FFF2-40B4-BE49-F238E27FC236}">
                <a16:creationId xmlns:a16="http://schemas.microsoft.com/office/drawing/2014/main" id="{339B8DF8-CF1D-9B52-DF56-2839923454F8}"/>
              </a:ext>
            </a:extLst>
          </p:cNvPr>
          <p:cNvSpPr>
            <a:spLocks noGrp="1"/>
          </p:cNvSpPr>
          <p:nvPr>
            <p:ph type="sldNum" sz="quarter" idx="12"/>
          </p:nvPr>
        </p:nvSpPr>
        <p:spPr/>
        <p:txBody>
          <a:bodyPr/>
          <a:lstStyle/>
          <a:p>
            <a:fld id="{425343EA-DF82-7B46-B82A-D3E5BD486EE3}" type="slidenum">
              <a:rPr kumimoji="1" lang="ja-JP" altLang="en-US" smtClean="0"/>
              <a:t>53</a:t>
            </a:fld>
            <a:endParaRPr kumimoji="1" lang="ja-JP" altLang="en-US"/>
          </a:p>
        </p:txBody>
      </p:sp>
      <p:pic>
        <p:nvPicPr>
          <p:cNvPr id="9" name="図 8">
            <a:extLst>
              <a:ext uri="{FF2B5EF4-FFF2-40B4-BE49-F238E27FC236}">
                <a16:creationId xmlns:a16="http://schemas.microsoft.com/office/drawing/2014/main" id="{4AA87927-6A7E-D3B5-E82A-AE93078B446B}"/>
              </a:ext>
            </a:extLst>
          </p:cNvPr>
          <p:cNvPicPr>
            <a:picLocks noChangeAspect="1"/>
          </p:cNvPicPr>
          <p:nvPr/>
        </p:nvPicPr>
        <p:blipFill>
          <a:blip r:embed="rId2"/>
          <a:stretch>
            <a:fillRect/>
          </a:stretch>
        </p:blipFill>
        <p:spPr>
          <a:xfrm>
            <a:off x="817880" y="3349709"/>
            <a:ext cx="7772400" cy="2434422"/>
          </a:xfrm>
          <a:prstGeom prst="rect">
            <a:avLst/>
          </a:prstGeom>
        </p:spPr>
      </p:pic>
    </p:spTree>
    <p:extLst>
      <p:ext uri="{BB962C8B-B14F-4D97-AF65-F5344CB8AC3E}">
        <p14:creationId xmlns:p14="http://schemas.microsoft.com/office/powerpoint/2010/main" val="18283440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F565AF9-F22B-4F1D-6810-1BD3CC28CB15}"/>
              </a:ext>
            </a:extLst>
          </p:cNvPr>
          <p:cNvSpPr>
            <a:spLocks noGrp="1"/>
          </p:cNvSpPr>
          <p:nvPr>
            <p:ph type="title"/>
          </p:nvPr>
        </p:nvSpPr>
        <p:spPr/>
        <p:txBody>
          <a:bodyPr/>
          <a:lstStyle/>
          <a:p>
            <a:r>
              <a:rPr kumimoji="1" lang="en-US" altLang="ja-JP" dirty="0"/>
              <a:t>Super Heatmap Advanced(13)</a:t>
            </a:r>
            <a:endParaRPr kumimoji="1" lang="ja-JP" altLang="en-US"/>
          </a:p>
        </p:txBody>
      </p:sp>
      <p:sp>
        <p:nvSpPr>
          <p:cNvPr id="3" name="コンテンツ プレースホルダー 2">
            <a:extLst>
              <a:ext uri="{FF2B5EF4-FFF2-40B4-BE49-F238E27FC236}">
                <a16:creationId xmlns:a16="http://schemas.microsoft.com/office/drawing/2014/main" id="{4726FDA1-023E-1FA7-91BD-3407688E1541}"/>
              </a:ext>
            </a:extLst>
          </p:cNvPr>
          <p:cNvSpPr>
            <a:spLocks noGrp="1"/>
          </p:cNvSpPr>
          <p:nvPr>
            <p:ph idx="1"/>
          </p:nvPr>
        </p:nvSpPr>
        <p:spPr/>
        <p:txBody>
          <a:bodyPr>
            <a:normAutofit fontScale="92500" lnSpcReduction="10000"/>
          </a:bodyPr>
          <a:lstStyle/>
          <a:p>
            <a:r>
              <a:rPr lang="en-US" altLang="ja-JP" dirty="0"/>
              <a:t>C</a:t>
            </a:r>
            <a:r>
              <a:rPr kumimoji="1" lang="en-US" altLang="ja-JP" dirty="0"/>
              <a:t>omment on “repetition field”.</a:t>
            </a:r>
          </a:p>
          <a:p>
            <a:pPr lvl="1"/>
            <a:r>
              <a:rPr lang="en-US" altLang="ja-JP" dirty="0"/>
              <a:t>Usually, relational databases has one data for a field for a record. </a:t>
            </a:r>
          </a:p>
          <a:p>
            <a:pPr lvl="1"/>
            <a:r>
              <a:rPr kumimoji="1" lang="en-US" altLang="ja-JP" dirty="0"/>
              <a:t>However, a repetition field in FileMaker Pro can store plural data for a field for a record. </a:t>
            </a:r>
          </a:p>
          <a:p>
            <a:pPr lvl="1"/>
            <a:r>
              <a:rPr lang="en-US" altLang="ja-JP" dirty="0"/>
              <a:t>The existence of this type of field comes from the history of FileMaker Pro which started as a card type database software. </a:t>
            </a:r>
          </a:p>
          <a:p>
            <a:pPr lvl="1"/>
            <a:r>
              <a:rPr kumimoji="1" lang="en-US" altLang="ja-JP" dirty="0"/>
              <a:t>While in </a:t>
            </a:r>
            <a:r>
              <a:rPr kumimoji="1" lang="en-US" altLang="ja-JP" dirty="0" err="1"/>
              <a:t>OTUMAMiII</a:t>
            </a:r>
            <a:r>
              <a:rPr kumimoji="1" lang="en-US" altLang="ja-JP" dirty="0"/>
              <a:t> it </a:t>
            </a:r>
            <a:r>
              <a:rPr lang="en-US" altLang="ja-JP" dirty="0"/>
              <a:t>can handle up to 2000 samples (including sample groups), too many samples </a:t>
            </a:r>
            <a:r>
              <a:rPr lang="en-US" altLang="ja-JP" dirty="0" err="1"/>
              <a:t>slowers</a:t>
            </a:r>
            <a:r>
              <a:rPr lang="en-US" altLang="ja-JP" dirty="0"/>
              <a:t> </a:t>
            </a:r>
            <a:r>
              <a:rPr lang="en-US" altLang="ja-JP" dirty="0" err="1"/>
              <a:t>OTUMAMiII</a:t>
            </a:r>
            <a:r>
              <a:rPr lang="en-US" altLang="ja-JP" dirty="0"/>
              <a:t>. </a:t>
            </a:r>
            <a:endParaRPr kumimoji="1" lang="ja-JP" altLang="en-US"/>
          </a:p>
        </p:txBody>
      </p:sp>
      <p:sp>
        <p:nvSpPr>
          <p:cNvPr id="4" name="スライド番号プレースホルダー 3">
            <a:extLst>
              <a:ext uri="{FF2B5EF4-FFF2-40B4-BE49-F238E27FC236}">
                <a16:creationId xmlns:a16="http://schemas.microsoft.com/office/drawing/2014/main" id="{B3F95608-306E-8A8B-E3E4-7E34B4E91F7A}"/>
              </a:ext>
            </a:extLst>
          </p:cNvPr>
          <p:cNvSpPr>
            <a:spLocks noGrp="1"/>
          </p:cNvSpPr>
          <p:nvPr>
            <p:ph type="sldNum" sz="quarter" idx="12"/>
          </p:nvPr>
        </p:nvSpPr>
        <p:spPr/>
        <p:txBody>
          <a:bodyPr/>
          <a:lstStyle/>
          <a:p>
            <a:fld id="{425343EA-DF82-7B46-B82A-D3E5BD486EE3}" type="slidenum">
              <a:rPr kumimoji="1" lang="ja-JP" altLang="en-US" smtClean="0"/>
              <a:t>54</a:t>
            </a:fld>
            <a:endParaRPr kumimoji="1" lang="ja-JP" altLang="en-US"/>
          </a:p>
        </p:txBody>
      </p:sp>
    </p:spTree>
    <p:extLst>
      <p:ext uri="{BB962C8B-B14F-4D97-AF65-F5344CB8AC3E}">
        <p14:creationId xmlns:p14="http://schemas.microsoft.com/office/powerpoint/2010/main" val="2144549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AE753D-7060-908C-BF94-68CADADEF2A7}"/>
              </a:ext>
            </a:extLst>
          </p:cNvPr>
          <p:cNvSpPr>
            <a:spLocks noGrp="1"/>
          </p:cNvSpPr>
          <p:nvPr>
            <p:ph type="title"/>
          </p:nvPr>
        </p:nvSpPr>
        <p:spPr/>
        <p:txBody>
          <a:bodyPr/>
          <a:lstStyle/>
          <a:p>
            <a:r>
              <a:rPr kumimoji="1" lang="en-US" altLang="ja-JP" dirty="0" err="1"/>
              <a:t>Barchart</a:t>
            </a:r>
            <a:r>
              <a:rPr kumimoji="1" lang="en-US" altLang="ja-JP" dirty="0"/>
              <a:t> (1)</a:t>
            </a:r>
            <a:endParaRPr kumimoji="1" lang="ja-JP" altLang="en-US"/>
          </a:p>
        </p:txBody>
      </p:sp>
      <p:sp>
        <p:nvSpPr>
          <p:cNvPr id="3" name="コンテンツ プレースホルダー 2">
            <a:extLst>
              <a:ext uri="{FF2B5EF4-FFF2-40B4-BE49-F238E27FC236}">
                <a16:creationId xmlns:a16="http://schemas.microsoft.com/office/drawing/2014/main" id="{EEF7BB9A-CF1C-D9B5-A61C-745AE4AD3458}"/>
              </a:ext>
            </a:extLst>
          </p:cNvPr>
          <p:cNvSpPr>
            <a:spLocks noGrp="1"/>
          </p:cNvSpPr>
          <p:nvPr>
            <p:ph idx="1"/>
          </p:nvPr>
        </p:nvSpPr>
        <p:spPr>
          <a:xfrm>
            <a:off x="457200" y="1600200"/>
            <a:ext cx="4245812" cy="4525963"/>
          </a:xfrm>
        </p:spPr>
        <p:txBody>
          <a:bodyPr/>
          <a:lstStyle/>
          <a:p>
            <a:r>
              <a:rPr kumimoji="1" lang="en-US" altLang="ja-JP" dirty="0" err="1"/>
              <a:t>OTUMAMiII</a:t>
            </a:r>
            <a:r>
              <a:rPr kumimoji="1" lang="en-US" altLang="ja-JP" dirty="0"/>
              <a:t> can help you prepare </a:t>
            </a:r>
            <a:r>
              <a:rPr kumimoji="1" lang="en-US" altLang="ja-JP" dirty="0" err="1"/>
              <a:t>barcharts</a:t>
            </a:r>
            <a:r>
              <a:rPr kumimoji="1" lang="en-US" altLang="ja-JP" dirty="0"/>
              <a:t> like this.  </a:t>
            </a:r>
            <a:r>
              <a:rPr kumimoji="1" lang="en-US" altLang="ja-JP" dirty="0">
                <a:sym typeface="Wingdings" pitchFamily="2" charset="2"/>
              </a:rPr>
              <a:t> </a:t>
            </a:r>
          </a:p>
          <a:p>
            <a:endParaRPr kumimoji="1" lang="ja-JP" altLang="en-US"/>
          </a:p>
        </p:txBody>
      </p:sp>
      <p:sp>
        <p:nvSpPr>
          <p:cNvPr id="4" name="スライド番号プレースホルダー 3">
            <a:extLst>
              <a:ext uri="{FF2B5EF4-FFF2-40B4-BE49-F238E27FC236}">
                <a16:creationId xmlns:a16="http://schemas.microsoft.com/office/drawing/2014/main" id="{B0180D92-FCDC-8059-A6D5-CBEF5022D075}"/>
              </a:ext>
            </a:extLst>
          </p:cNvPr>
          <p:cNvSpPr>
            <a:spLocks noGrp="1"/>
          </p:cNvSpPr>
          <p:nvPr>
            <p:ph type="sldNum" sz="quarter" idx="12"/>
          </p:nvPr>
        </p:nvSpPr>
        <p:spPr/>
        <p:txBody>
          <a:bodyPr/>
          <a:lstStyle/>
          <a:p>
            <a:fld id="{425343EA-DF82-7B46-B82A-D3E5BD486EE3}" type="slidenum">
              <a:rPr kumimoji="1" lang="ja-JP" altLang="en-US" smtClean="0"/>
              <a:t>55</a:t>
            </a:fld>
            <a:endParaRPr kumimoji="1" lang="ja-JP" altLang="en-US"/>
          </a:p>
        </p:txBody>
      </p:sp>
      <p:pic>
        <p:nvPicPr>
          <p:cNvPr id="5" name="図 4">
            <a:extLst>
              <a:ext uri="{FF2B5EF4-FFF2-40B4-BE49-F238E27FC236}">
                <a16:creationId xmlns:a16="http://schemas.microsoft.com/office/drawing/2014/main" id="{5017EF95-80EA-82C5-C09A-43775E4239C5}"/>
              </a:ext>
            </a:extLst>
          </p:cNvPr>
          <p:cNvPicPr>
            <a:picLocks noChangeAspect="1"/>
          </p:cNvPicPr>
          <p:nvPr/>
        </p:nvPicPr>
        <p:blipFill>
          <a:blip r:embed="rId2"/>
          <a:stretch>
            <a:fillRect/>
          </a:stretch>
        </p:blipFill>
        <p:spPr>
          <a:xfrm>
            <a:off x="4724400" y="1600200"/>
            <a:ext cx="4245812" cy="3879793"/>
          </a:xfrm>
          <a:prstGeom prst="rect">
            <a:avLst/>
          </a:prstGeom>
        </p:spPr>
      </p:pic>
      <p:sp>
        <p:nvSpPr>
          <p:cNvPr id="8" name="テキスト ボックス 7">
            <a:extLst>
              <a:ext uri="{FF2B5EF4-FFF2-40B4-BE49-F238E27FC236}">
                <a16:creationId xmlns:a16="http://schemas.microsoft.com/office/drawing/2014/main" id="{1ADB6AE8-DEAD-1C71-0A2E-ED91F95BD8BE}"/>
              </a:ext>
            </a:extLst>
          </p:cNvPr>
          <p:cNvSpPr txBox="1"/>
          <p:nvPr/>
        </p:nvSpPr>
        <p:spPr>
          <a:xfrm rot="16200000">
            <a:off x="1297824" y="3976801"/>
            <a:ext cx="887294" cy="369332"/>
          </a:xfrm>
          <a:prstGeom prst="rect">
            <a:avLst/>
          </a:prstGeom>
          <a:noFill/>
        </p:spPr>
        <p:txBody>
          <a:bodyPr wrap="none" rtlCol="0">
            <a:spAutoFit/>
          </a:bodyPr>
          <a:lstStyle/>
          <a:p>
            <a:r>
              <a:rPr lang="en-US" altLang="ja-JP" dirty="0"/>
              <a:t>phylum</a:t>
            </a:r>
            <a:endParaRPr kumimoji="1" lang="ja-JP" altLang="en-US"/>
          </a:p>
        </p:txBody>
      </p:sp>
      <p:pic>
        <p:nvPicPr>
          <p:cNvPr id="9" name="図 8">
            <a:extLst>
              <a:ext uri="{FF2B5EF4-FFF2-40B4-BE49-F238E27FC236}">
                <a16:creationId xmlns:a16="http://schemas.microsoft.com/office/drawing/2014/main" id="{2A11846A-D9BD-F68B-C5F9-39B887A9F80C}"/>
              </a:ext>
            </a:extLst>
          </p:cNvPr>
          <p:cNvPicPr>
            <a:picLocks noChangeAspect="1"/>
          </p:cNvPicPr>
          <p:nvPr/>
        </p:nvPicPr>
        <p:blipFill>
          <a:blip r:embed="rId3"/>
          <a:srcRect l="2997" b="9195"/>
          <a:stretch/>
        </p:blipFill>
        <p:spPr>
          <a:xfrm>
            <a:off x="1717040" y="4628066"/>
            <a:ext cx="2021840" cy="502733"/>
          </a:xfrm>
          <a:prstGeom prst="rect">
            <a:avLst/>
          </a:prstGeom>
        </p:spPr>
      </p:pic>
      <p:sp>
        <p:nvSpPr>
          <p:cNvPr id="10" name="テキスト ボックス 9">
            <a:extLst>
              <a:ext uri="{FF2B5EF4-FFF2-40B4-BE49-F238E27FC236}">
                <a16:creationId xmlns:a16="http://schemas.microsoft.com/office/drawing/2014/main" id="{3F5AA551-AEC3-6EFE-61E1-45B4AF3594C5}"/>
              </a:ext>
            </a:extLst>
          </p:cNvPr>
          <p:cNvSpPr txBox="1"/>
          <p:nvPr/>
        </p:nvSpPr>
        <p:spPr>
          <a:xfrm rot="16200000">
            <a:off x="1788366" y="4061796"/>
            <a:ext cx="625492" cy="369332"/>
          </a:xfrm>
          <a:prstGeom prst="rect">
            <a:avLst/>
          </a:prstGeom>
          <a:noFill/>
        </p:spPr>
        <p:txBody>
          <a:bodyPr wrap="none" rtlCol="0">
            <a:spAutoFit/>
          </a:bodyPr>
          <a:lstStyle/>
          <a:p>
            <a:r>
              <a:rPr lang="en-US" altLang="ja-JP" dirty="0"/>
              <a:t>class</a:t>
            </a:r>
            <a:endParaRPr kumimoji="1" lang="ja-JP" altLang="en-US"/>
          </a:p>
        </p:txBody>
      </p:sp>
      <p:sp>
        <p:nvSpPr>
          <p:cNvPr id="11" name="テキスト ボックス 10">
            <a:extLst>
              <a:ext uri="{FF2B5EF4-FFF2-40B4-BE49-F238E27FC236}">
                <a16:creationId xmlns:a16="http://schemas.microsoft.com/office/drawing/2014/main" id="{634657FD-5C06-BCDC-C9C4-834AA3E3CBAC}"/>
              </a:ext>
            </a:extLst>
          </p:cNvPr>
          <p:cNvSpPr txBox="1"/>
          <p:nvPr/>
        </p:nvSpPr>
        <p:spPr>
          <a:xfrm rot="16200000">
            <a:off x="2044991" y="4028964"/>
            <a:ext cx="700898" cy="369332"/>
          </a:xfrm>
          <a:prstGeom prst="rect">
            <a:avLst/>
          </a:prstGeom>
          <a:noFill/>
        </p:spPr>
        <p:txBody>
          <a:bodyPr wrap="none" rtlCol="0">
            <a:spAutoFit/>
          </a:bodyPr>
          <a:lstStyle/>
          <a:p>
            <a:r>
              <a:rPr lang="en-US" altLang="ja-JP" dirty="0"/>
              <a:t>order</a:t>
            </a:r>
            <a:endParaRPr kumimoji="1" lang="ja-JP" altLang="en-US"/>
          </a:p>
        </p:txBody>
      </p:sp>
      <p:sp>
        <p:nvSpPr>
          <p:cNvPr id="12" name="テキスト ボックス 11">
            <a:extLst>
              <a:ext uri="{FF2B5EF4-FFF2-40B4-BE49-F238E27FC236}">
                <a16:creationId xmlns:a16="http://schemas.microsoft.com/office/drawing/2014/main" id="{49B4FA0C-F431-4A82-865B-73CF8396FF67}"/>
              </a:ext>
            </a:extLst>
          </p:cNvPr>
          <p:cNvSpPr txBox="1"/>
          <p:nvPr/>
        </p:nvSpPr>
        <p:spPr>
          <a:xfrm rot="16200000">
            <a:off x="2283558" y="4015088"/>
            <a:ext cx="755656" cy="369332"/>
          </a:xfrm>
          <a:prstGeom prst="rect">
            <a:avLst/>
          </a:prstGeom>
          <a:noFill/>
        </p:spPr>
        <p:txBody>
          <a:bodyPr wrap="none" rtlCol="0">
            <a:spAutoFit/>
          </a:bodyPr>
          <a:lstStyle/>
          <a:p>
            <a:r>
              <a:rPr lang="en-US" altLang="ja-JP" dirty="0"/>
              <a:t>family</a:t>
            </a:r>
            <a:endParaRPr kumimoji="1" lang="ja-JP" altLang="en-US"/>
          </a:p>
        </p:txBody>
      </p:sp>
      <p:sp>
        <p:nvSpPr>
          <p:cNvPr id="13" name="テキスト ボックス 12">
            <a:extLst>
              <a:ext uri="{FF2B5EF4-FFF2-40B4-BE49-F238E27FC236}">
                <a16:creationId xmlns:a16="http://schemas.microsoft.com/office/drawing/2014/main" id="{92B2B551-76D0-2393-9CC7-3F9913F76EFF}"/>
              </a:ext>
            </a:extLst>
          </p:cNvPr>
          <p:cNvSpPr txBox="1"/>
          <p:nvPr/>
        </p:nvSpPr>
        <p:spPr>
          <a:xfrm rot="16200000">
            <a:off x="2768958" y="3992772"/>
            <a:ext cx="740587" cy="369332"/>
          </a:xfrm>
          <a:prstGeom prst="rect">
            <a:avLst/>
          </a:prstGeom>
          <a:noFill/>
        </p:spPr>
        <p:txBody>
          <a:bodyPr wrap="none" rtlCol="0">
            <a:spAutoFit/>
          </a:bodyPr>
          <a:lstStyle/>
          <a:p>
            <a:r>
              <a:rPr lang="en-US" altLang="ja-JP" dirty="0"/>
              <a:t>genus</a:t>
            </a:r>
            <a:endParaRPr kumimoji="1" lang="ja-JP" altLang="en-US"/>
          </a:p>
        </p:txBody>
      </p:sp>
      <p:sp>
        <p:nvSpPr>
          <p:cNvPr id="14" name="テキスト ボックス 13">
            <a:extLst>
              <a:ext uri="{FF2B5EF4-FFF2-40B4-BE49-F238E27FC236}">
                <a16:creationId xmlns:a16="http://schemas.microsoft.com/office/drawing/2014/main" id="{446E2CCC-F98B-F08C-6FAA-61AB62F93782}"/>
              </a:ext>
            </a:extLst>
          </p:cNvPr>
          <p:cNvSpPr txBox="1"/>
          <p:nvPr/>
        </p:nvSpPr>
        <p:spPr>
          <a:xfrm>
            <a:off x="2959362" y="4688709"/>
            <a:ext cx="590418" cy="369332"/>
          </a:xfrm>
          <a:prstGeom prst="rect">
            <a:avLst/>
          </a:prstGeom>
          <a:noFill/>
        </p:spPr>
        <p:txBody>
          <a:bodyPr wrap="none" rtlCol="0">
            <a:spAutoFit/>
          </a:bodyPr>
          <a:lstStyle/>
          <a:p>
            <a:r>
              <a:rPr lang="en-US" altLang="ja-JP" dirty="0"/>
              <a:t>OTU</a:t>
            </a:r>
            <a:endParaRPr kumimoji="1" lang="ja-JP" altLang="en-US"/>
          </a:p>
        </p:txBody>
      </p:sp>
      <p:cxnSp>
        <p:nvCxnSpPr>
          <p:cNvPr id="16" name="直線コネクタ 15">
            <a:extLst>
              <a:ext uri="{FF2B5EF4-FFF2-40B4-BE49-F238E27FC236}">
                <a16:creationId xmlns:a16="http://schemas.microsoft.com/office/drawing/2014/main" id="{00B894EC-1134-7026-9B62-4607BE28E8EF}"/>
              </a:ext>
            </a:extLst>
          </p:cNvPr>
          <p:cNvCxnSpPr>
            <a:cxnSpLocks/>
          </p:cNvCxnSpPr>
          <p:nvPr/>
        </p:nvCxnSpPr>
        <p:spPr>
          <a:xfrm>
            <a:off x="1717040" y="4582160"/>
            <a:ext cx="21336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直線コネクタ 17">
            <a:extLst>
              <a:ext uri="{FF2B5EF4-FFF2-40B4-BE49-F238E27FC236}">
                <a16:creationId xmlns:a16="http://schemas.microsoft.com/office/drawing/2014/main" id="{126DC41E-6284-A266-76CB-8C759E412E26}"/>
              </a:ext>
            </a:extLst>
          </p:cNvPr>
          <p:cNvCxnSpPr>
            <a:cxnSpLocks/>
          </p:cNvCxnSpPr>
          <p:nvPr/>
        </p:nvCxnSpPr>
        <p:spPr>
          <a:xfrm>
            <a:off x="2011680" y="4582160"/>
            <a:ext cx="21336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直線コネクタ 18">
            <a:extLst>
              <a:ext uri="{FF2B5EF4-FFF2-40B4-BE49-F238E27FC236}">
                <a16:creationId xmlns:a16="http://schemas.microsoft.com/office/drawing/2014/main" id="{1D586247-2786-D1B2-84BE-4E766B8F36DF}"/>
              </a:ext>
            </a:extLst>
          </p:cNvPr>
          <p:cNvCxnSpPr>
            <a:cxnSpLocks/>
          </p:cNvCxnSpPr>
          <p:nvPr/>
        </p:nvCxnSpPr>
        <p:spPr>
          <a:xfrm>
            <a:off x="2306320" y="4582160"/>
            <a:ext cx="21336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直線コネクタ 20">
            <a:extLst>
              <a:ext uri="{FF2B5EF4-FFF2-40B4-BE49-F238E27FC236}">
                <a16:creationId xmlns:a16="http://schemas.microsoft.com/office/drawing/2014/main" id="{9C451D49-790B-5A1D-777E-A6CF99154B41}"/>
              </a:ext>
            </a:extLst>
          </p:cNvPr>
          <p:cNvCxnSpPr>
            <a:cxnSpLocks/>
          </p:cNvCxnSpPr>
          <p:nvPr/>
        </p:nvCxnSpPr>
        <p:spPr>
          <a:xfrm>
            <a:off x="2570480" y="4582160"/>
            <a:ext cx="21336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直線コネクタ 21">
            <a:extLst>
              <a:ext uri="{FF2B5EF4-FFF2-40B4-BE49-F238E27FC236}">
                <a16:creationId xmlns:a16="http://schemas.microsoft.com/office/drawing/2014/main" id="{5ABC3B20-700B-4D94-E3A2-FBD83271F463}"/>
              </a:ext>
            </a:extLst>
          </p:cNvPr>
          <p:cNvCxnSpPr>
            <a:cxnSpLocks/>
          </p:cNvCxnSpPr>
          <p:nvPr/>
        </p:nvCxnSpPr>
        <p:spPr>
          <a:xfrm>
            <a:off x="2814320" y="4582160"/>
            <a:ext cx="74168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39167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E260D-5C6E-1467-2AEE-D071F3E358F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4BFDAF0-0A57-0278-8FBE-988CE2B13B23}"/>
              </a:ext>
            </a:extLst>
          </p:cNvPr>
          <p:cNvSpPr>
            <a:spLocks noGrp="1"/>
          </p:cNvSpPr>
          <p:nvPr>
            <p:ph type="title"/>
          </p:nvPr>
        </p:nvSpPr>
        <p:spPr/>
        <p:txBody>
          <a:bodyPr/>
          <a:lstStyle/>
          <a:p>
            <a:r>
              <a:rPr kumimoji="1" lang="en-US" altLang="ja-JP" dirty="0" err="1"/>
              <a:t>Barchart</a:t>
            </a:r>
            <a:r>
              <a:rPr kumimoji="1" lang="en-US" altLang="ja-JP" dirty="0"/>
              <a:t> (2)</a:t>
            </a:r>
            <a:endParaRPr kumimoji="1" lang="ja-JP" altLang="en-US"/>
          </a:p>
        </p:txBody>
      </p:sp>
      <p:sp>
        <p:nvSpPr>
          <p:cNvPr id="3" name="コンテンツ プレースホルダー 2">
            <a:extLst>
              <a:ext uri="{FF2B5EF4-FFF2-40B4-BE49-F238E27FC236}">
                <a16:creationId xmlns:a16="http://schemas.microsoft.com/office/drawing/2014/main" id="{F9A1D33D-4EE6-CEE4-BD70-D5B80AE646D1}"/>
              </a:ext>
            </a:extLst>
          </p:cNvPr>
          <p:cNvSpPr>
            <a:spLocks noGrp="1"/>
          </p:cNvSpPr>
          <p:nvPr>
            <p:ph idx="1"/>
          </p:nvPr>
        </p:nvSpPr>
        <p:spPr>
          <a:xfrm>
            <a:off x="457200" y="1600200"/>
            <a:ext cx="7487920" cy="4525963"/>
          </a:xfrm>
        </p:spPr>
        <p:txBody>
          <a:bodyPr/>
          <a:lstStyle/>
          <a:p>
            <a:r>
              <a:rPr kumimoji="1" lang="en-US" altLang="ja-JP" dirty="0"/>
              <a:t>Work flow here is…</a:t>
            </a:r>
            <a:endParaRPr kumimoji="1" lang="en-US" altLang="ja-JP" dirty="0">
              <a:sym typeface="Wingdings" pitchFamily="2" charset="2"/>
            </a:endParaRPr>
          </a:p>
          <a:p>
            <a:pPr lvl="1"/>
            <a:r>
              <a:rPr lang="en-US" altLang="ja-JP" dirty="0"/>
              <a:t>By using </a:t>
            </a:r>
            <a:r>
              <a:rPr lang="en-US" altLang="ja-JP" dirty="0" err="1"/>
              <a:t>OTUMAMiII</a:t>
            </a:r>
            <a:r>
              <a:rPr lang="en-US" altLang="ja-JP" dirty="0"/>
              <a:t>…</a:t>
            </a:r>
          </a:p>
          <a:p>
            <a:pPr marL="1371600" lvl="2" indent="-514350">
              <a:buFont typeface="+mj-lt"/>
              <a:buAutoNum type="arabicPeriod"/>
            </a:pPr>
            <a:r>
              <a:rPr lang="en-US" altLang="ja-JP" dirty="0"/>
              <a:t>Assign colors to each taxonomic group. You do this </a:t>
            </a:r>
          </a:p>
          <a:p>
            <a:pPr marL="1371600" lvl="2" indent="-514350">
              <a:buFont typeface="+mj-lt"/>
              <a:buAutoNum type="arabicPeriod"/>
            </a:pPr>
            <a:r>
              <a:rPr kumimoji="1" lang="en-US" altLang="ja-JP" dirty="0"/>
              <a:t>Prepare text to copy &amp; paste to R</a:t>
            </a:r>
          </a:p>
          <a:p>
            <a:pPr lvl="1"/>
            <a:r>
              <a:rPr lang="en-US" altLang="ja-JP" dirty="0"/>
              <a:t>Then move to R and Copy &amp; paste the text generated by </a:t>
            </a:r>
            <a:r>
              <a:rPr lang="en-US" altLang="ja-JP" dirty="0" err="1"/>
              <a:t>OTUMAMiII</a:t>
            </a:r>
            <a:r>
              <a:rPr lang="en-US" altLang="ja-JP" dirty="0"/>
              <a:t> to R. </a:t>
            </a:r>
          </a:p>
          <a:p>
            <a:pPr marL="971550" lvl="1" indent="-514350">
              <a:buFont typeface="+mj-lt"/>
              <a:buAutoNum type="arabicPeriod"/>
            </a:pPr>
            <a:endParaRPr kumimoji="1" lang="ja-JP" altLang="en-US"/>
          </a:p>
        </p:txBody>
      </p:sp>
      <p:sp>
        <p:nvSpPr>
          <p:cNvPr id="4" name="スライド番号プレースホルダー 3">
            <a:extLst>
              <a:ext uri="{FF2B5EF4-FFF2-40B4-BE49-F238E27FC236}">
                <a16:creationId xmlns:a16="http://schemas.microsoft.com/office/drawing/2014/main" id="{63750B0C-6503-99B3-E1BC-A62CE48788FD}"/>
              </a:ext>
            </a:extLst>
          </p:cNvPr>
          <p:cNvSpPr>
            <a:spLocks noGrp="1"/>
          </p:cNvSpPr>
          <p:nvPr>
            <p:ph type="sldNum" sz="quarter" idx="12"/>
          </p:nvPr>
        </p:nvSpPr>
        <p:spPr/>
        <p:txBody>
          <a:bodyPr/>
          <a:lstStyle/>
          <a:p>
            <a:fld id="{425343EA-DF82-7B46-B82A-D3E5BD486EE3}" type="slidenum">
              <a:rPr kumimoji="1" lang="ja-JP" altLang="en-US" smtClean="0"/>
              <a:t>56</a:t>
            </a:fld>
            <a:endParaRPr kumimoji="1" lang="ja-JP" altLang="en-US"/>
          </a:p>
        </p:txBody>
      </p:sp>
    </p:spTree>
    <p:extLst>
      <p:ext uri="{BB962C8B-B14F-4D97-AF65-F5344CB8AC3E}">
        <p14:creationId xmlns:p14="http://schemas.microsoft.com/office/powerpoint/2010/main" val="30312400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35E0F-B0A4-F2A1-2723-32488715237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C775B5C-B67D-F92D-E5FB-F9B80F9CC7B2}"/>
              </a:ext>
            </a:extLst>
          </p:cNvPr>
          <p:cNvSpPr>
            <a:spLocks noGrp="1"/>
          </p:cNvSpPr>
          <p:nvPr>
            <p:ph type="title"/>
          </p:nvPr>
        </p:nvSpPr>
        <p:spPr/>
        <p:txBody>
          <a:bodyPr/>
          <a:lstStyle/>
          <a:p>
            <a:r>
              <a:rPr kumimoji="1" lang="en-US" altLang="ja-JP" dirty="0" err="1"/>
              <a:t>Barchart</a:t>
            </a:r>
            <a:r>
              <a:rPr kumimoji="1" lang="en-US" altLang="ja-JP" dirty="0"/>
              <a:t> (3)</a:t>
            </a:r>
            <a:endParaRPr kumimoji="1" lang="ja-JP" altLang="en-US"/>
          </a:p>
        </p:txBody>
      </p:sp>
      <p:sp>
        <p:nvSpPr>
          <p:cNvPr id="3" name="コンテンツ プレースホルダー 2">
            <a:extLst>
              <a:ext uri="{FF2B5EF4-FFF2-40B4-BE49-F238E27FC236}">
                <a16:creationId xmlns:a16="http://schemas.microsoft.com/office/drawing/2014/main" id="{DD7F5F05-0457-C7EE-9659-D459F7317C5A}"/>
              </a:ext>
            </a:extLst>
          </p:cNvPr>
          <p:cNvSpPr>
            <a:spLocks noGrp="1"/>
          </p:cNvSpPr>
          <p:nvPr>
            <p:ph idx="1"/>
          </p:nvPr>
        </p:nvSpPr>
        <p:spPr>
          <a:xfrm>
            <a:off x="457200" y="1315720"/>
            <a:ext cx="8402320" cy="4525963"/>
          </a:xfrm>
        </p:spPr>
        <p:txBody>
          <a:bodyPr/>
          <a:lstStyle/>
          <a:p>
            <a:r>
              <a:rPr kumimoji="1" lang="en-US" altLang="ja-JP" dirty="0"/>
              <a:t>Assigning colors</a:t>
            </a:r>
            <a:endParaRPr lang="en-US" altLang="ja-JP" dirty="0"/>
          </a:p>
          <a:p>
            <a:pPr lvl="1"/>
            <a:r>
              <a:rPr lang="en-US" altLang="ja-JP" dirty="0"/>
              <a:t>In P3, Super Heatmap, click ”Assign Colors for </a:t>
            </a:r>
            <a:r>
              <a:rPr lang="en-US" altLang="ja-JP" dirty="0" err="1"/>
              <a:t>Barchart</a:t>
            </a:r>
            <a:r>
              <a:rPr lang="en-US" altLang="ja-JP" dirty="0"/>
              <a:t>” button. </a:t>
            </a:r>
            <a:endParaRPr kumimoji="1" lang="ja-JP" altLang="en-US"/>
          </a:p>
        </p:txBody>
      </p:sp>
      <p:sp>
        <p:nvSpPr>
          <p:cNvPr id="4" name="スライド番号プレースホルダー 3">
            <a:extLst>
              <a:ext uri="{FF2B5EF4-FFF2-40B4-BE49-F238E27FC236}">
                <a16:creationId xmlns:a16="http://schemas.microsoft.com/office/drawing/2014/main" id="{BACC9EA1-1D3A-1C7B-0588-9DEB451E2718}"/>
              </a:ext>
            </a:extLst>
          </p:cNvPr>
          <p:cNvSpPr>
            <a:spLocks noGrp="1"/>
          </p:cNvSpPr>
          <p:nvPr>
            <p:ph type="sldNum" sz="quarter" idx="12"/>
          </p:nvPr>
        </p:nvSpPr>
        <p:spPr/>
        <p:txBody>
          <a:bodyPr/>
          <a:lstStyle/>
          <a:p>
            <a:fld id="{425343EA-DF82-7B46-B82A-D3E5BD486EE3}" type="slidenum">
              <a:rPr kumimoji="1" lang="ja-JP" altLang="en-US" smtClean="0"/>
              <a:t>57</a:t>
            </a:fld>
            <a:endParaRPr kumimoji="1" lang="ja-JP" altLang="en-US"/>
          </a:p>
        </p:txBody>
      </p:sp>
      <p:pic>
        <p:nvPicPr>
          <p:cNvPr id="5" name="図 4">
            <a:extLst>
              <a:ext uri="{FF2B5EF4-FFF2-40B4-BE49-F238E27FC236}">
                <a16:creationId xmlns:a16="http://schemas.microsoft.com/office/drawing/2014/main" id="{3651AF22-9648-6D61-883F-66D65FF64F45}"/>
              </a:ext>
            </a:extLst>
          </p:cNvPr>
          <p:cNvPicPr>
            <a:picLocks noChangeAspect="1"/>
          </p:cNvPicPr>
          <p:nvPr/>
        </p:nvPicPr>
        <p:blipFill>
          <a:blip r:embed="rId2"/>
          <a:stretch>
            <a:fillRect/>
          </a:stretch>
        </p:blipFill>
        <p:spPr>
          <a:xfrm>
            <a:off x="1706742" y="2935259"/>
            <a:ext cx="5532258" cy="3704936"/>
          </a:xfrm>
          <a:prstGeom prst="rect">
            <a:avLst/>
          </a:prstGeom>
        </p:spPr>
      </p:pic>
      <p:sp>
        <p:nvSpPr>
          <p:cNvPr id="6" name="円/楕円 5">
            <a:extLst>
              <a:ext uri="{FF2B5EF4-FFF2-40B4-BE49-F238E27FC236}">
                <a16:creationId xmlns:a16="http://schemas.microsoft.com/office/drawing/2014/main" id="{7C5F06B3-8343-0EE6-132B-497013464660}"/>
              </a:ext>
            </a:extLst>
          </p:cNvPr>
          <p:cNvSpPr/>
          <p:nvPr/>
        </p:nvSpPr>
        <p:spPr>
          <a:xfrm>
            <a:off x="6218977" y="2875531"/>
            <a:ext cx="557743" cy="5378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956100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6436AE-9324-7CB2-757A-074E200F1599}"/>
              </a:ext>
            </a:extLst>
          </p:cNvPr>
          <p:cNvSpPr>
            <a:spLocks noGrp="1"/>
          </p:cNvSpPr>
          <p:nvPr>
            <p:ph type="title"/>
          </p:nvPr>
        </p:nvSpPr>
        <p:spPr/>
        <p:txBody>
          <a:bodyPr/>
          <a:lstStyle/>
          <a:p>
            <a:r>
              <a:rPr kumimoji="1" lang="en-US" altLang="ja-JP" dirty="0" err="1"/>
              <a:t>Barchart</a:t>
            </a:r>
            <a:r>
              <a:rPr kumimoji="1" lang="en-US" altLang="ja-JP" dirty="0"/>
              <a:t> (4)</a:t>
            </a:r>
            <a:endParaRPr kumimoji="1" lang="ja-JP" altLang="en-US"/>
          </a:p>
        </p:txBody>
      </p:sp>
      <p:sp>
        <p:nvSpPr>
          <p:cNvPr id="3" name="コンテンツ プレースホルダー 2">
            <a:extLst>
              <a:ext uri="{FF2B5EF4-FFF2-40B4-BE49-F238E27FC236}">
                <a16:creationId xmlns:a16="http://schemas.microsoft.com/office/drawing/2014/main" id="{9C87F931-08E3-A650-62D9-47A5F5B3F7F2}"/>
              </a:ext>
            </a:extLst>
          </p:cNvPr>
          <p:cNvSpPr>
            <a:spLocks noGrp="1"/>
          </p:cNvSpPr>
          <p:nvPr>
            <p:ph idx="1"/>
          </p:nvPr>
        </p:nvSpPr>
        <p:spPr/>
        <p:txBody>
          <a:bodyPr/>
          <a:lstStyle/>
          <a:p>
            <a:r>
              <a:rPr kumimoji="1" lang="en-US" altLang="ja-JP" dirty="0"/>
              <a:t>You come to the Color assigner page (P4). </a:t>
            </a:r>
            <a:endParaRPr kumimoji="1" lang="ja-JP" altLang="en-US"/>
          </a:p>
        </p:txBody>
      </p:sp>
      <p:sp>
        <p:nvSpPr>
          <p:cNvPr id="4" name="スライド番号プレースホルダー 3">
            <a:extLst>
              <a:ext uri="{FF2B5EF4-FFF2-40B4-BE49-F238E27FC236}">
                <a16:creationId xmlns:a16="http://schemas.microsoft.com/office/drawing/2014/main" id="{372FE87D-0EB6-A115-87D1-BBE0345880BA}"/>
              </a:ext>
            </a:extLst>
          </p:cNvPr>
          <p:cNvSpPr>
            <a:spLocks noGrp="1"/>
          </p:cNvSpPr>
          <p:nvPr>
            <p:ph type="sldNum" sz="quarter" idx="12"/>
          </p:nvPr>
        </p:nvSpPr>
        <p:spPr/>
        <p:txBody>
          <a:bodyPr/>
          <a:lstStyle/>
          <a:p>
            <a:fld id="{425343EA-DF82-7B46-B82A-D3E5BD486EE3}" type="slidenum">
              <a:rPr kumimoji="1" lang="ja-JP" altLang="en-US" smtClean="0"/>
              <a:t>58</a:t>
            </a:fld>
            <a:endParaRPr kumimoji="1" lang="ja-JP" altLang="en-US"/>
          </a:p>
        </p:txBody>
      </p:sp>
      <p:pic>
        <p:nvPicPr>
          <p:cNvPr id="5" name="図 4">
            <a:extLst>
              <a:ext uri="{FF2B5EF4-FFF2-40B4-BE49-F238E27FC236}">
                <a16:creationId xmlns:a16="http://schemas.microsoft.com/office/drawing/2014/main" id="{A081963D-02FE-6B59-92C4-F3D261D82E51}"/>
              </a:ext>
            </a:extLst>
          </p:cNvPr>
          <p:cNvPicPr>
            <a:picLocks noChangeAspect="1"/>
          </p:cNvPicPr>
          <p:nvPr/>
        </p:nvPicPr>
        <p:blipFill>
          <a:blip r:embed="rId2"/>
          <a:stretch>
            <a:fillRect/>
          </a:stretch>
        </p:blipFill>
        <p:spPr>
          <a:xfrm>
            <a:off x="594360" y="2512399"/>
            <a:ext cx="7772400" cy="4070963"/>
          </a:xfrm>
          <a:prstGeom prst="rect">
            <a:avLst/>
          </a:prstGeom>
        </p:spPr>
      </p:pic>
    </p:spTree>
    <p:extLst>
      <p:ext uri="{BB962C8B-B14F-4D97-AF65-F5344CB8AC3E}">
        <p14:creationId xmlns:p14="http://schemas.microsoft.com/office/powerpoint/2010/main" val="31712530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6B9A4-7DB7-7411-5A4D-BED2A046E42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9927B5C-BF40-D78A-DABB-AD8358045EDF}"/>
              </a:ext>
            </a:extLst>
          </p:cNvPr>
          <p:cNvSpPr>
            <a:spLocks noGrp="1"/>
          </p:cNvSpPr>
          <p:nvPr>
            <p:ph type="title"/>
          </p:nvPr>
        </p:nvSpPr>
        <p:spPr/>
        <p:txBody>
          <a:bodyPr/>
          <a:lstStyle/>
          <a:p>
            <a:r>
              <a:rPr kumimoji="1" lang="en-US" altLang="ja-JP" dirty="0" err="1"/>
              <a:t>Barchart</a:t>
            </a:r>
            <a:r>
              <a:rPr kumimoji="1" lang="en-US" altLang="ja-JP" dirty="0"/>
              <a:t> (5)</a:t>
            </a:r>
            <a:endParaRPr kumimoji="1" lang="ja-JP" altLang="en-US"/>
          </a:p>
        </p:txBody>
      </p:sp>
      <p:sp>
        <p:nvSpPr>
          <p:cNvPr id="3" name="コンテンツ プレースホルダー 2">
            <a:extLst>
              <a:ext uri="{FF2B5EF4-FFF2-40B4-BE49-F238E27FC236}">
                <a16:creationId xmlns:a16="http://schemas.microsoft.com/office/drawing/2014/main" id="{3FA2A243-67E6-3B65-43A2-794AF196FDF5}"/>
              </a:ext>
            </a:extLst>
          </p:cNvPr>
          <p:cNvSpPr>
            <a:spLocks noGrp="1"/>
          </p:cNvSpPr>
          <p:nvPr>
            <p:ph idx="1"/>
          </p:nvPr>
        </p:nvSpPr>
        <p:spPr/>
        <p:txBody>
          <a:bodyPr/>
          <a:lstStyle/>
          <a:p>
            <a:r>
              <a:rPr kumimoji="1" lang="en-US" altLang="ja-JP" dirty="0"/>
              <a:t>There are three ways to assign colors…</a:t>
            </a:r>
          </a:p>
          <a:p>
            <a:pPr lvl="1"/>
            <a:r>
              <a:rPr lang="en-US" altLang="ja-JP" dirty="0"/>
              <a:t>Manually</a:t>
            </a:r>
          </a:p>
          <a:p>
            <a:pPr lvl="1"/>
            <a:r>
              <a:rPr lang="en-US" altLang="ja-JP" dirty="0"/>
              <a:t>Automatically</a:t>
            </a:r>
          </a:p>
          <a:p>
            <a:pPr lvl="1"/>
            <a:r>
              <a:rPr kumimoji="1" lang="en-US" altLang="ja-JP" dirty="0"/>
              <a:t>Or import from previously generated color assignment </a:t>
            </a:r>
            <a:r>
              <a:rPr lang="en-US" altLang="ja-JP" dirty="0"/>
              <a:t>file</a:t>
            </a:r>
          </a:p>
          <a:p>
            <a:pPr lvl="1"/>
            <a:endParaRPr kumimoji="1" lang="en-US" altLang="ja-JP" dirty="0"/>
          </a:p>
          <a:p>
            <a:r>
              <a:rPr lang="en-US" altLang="ja-JP" dirty="0"/>
              <a:t>You can use above methods in combination. </a:t>
            </a:r>
            <a:endParaRPr kumimoji="1" lang="ja-JP" altLang="en-US"/>
          </a:p>
        </p:txBody>
      </p:sp>
      <p:sp>
        <p:nvSpPr>
          <p:cNvPr id="4" name="スライド番号プレースホルダー 3">
            <a:extLst>
              <a:ext uri="{FF2B5EF4-FFF2-40B4-BE49-F238E27FC236}">
                <a16:creationId xmlns:a16="http://schemas.microsoft.com/office/drawing/2014/main" id="{4A4155ED-C3A0-D5F1-8752-486AD4954AC9}"/>
              </a:ext>
            </a:extLst>
          </p:cNvPr>
          <p:cNvSpPr>
            <a:spLocks noGrp="1"/>
          </p:cNvSpPr>
          <p:nvPr>
            <p:ph type="sldNum" sz="quarter" idx="12"/>
          </p:nvPr>
        </p:nvSpPr>
        <p:spPr/>
        <p:txBody>
          <a:bodyPr/>
          <a:lstStyle/>
          <a:p>
            <a:fld id="{425343EA-DF82-7B46-B82A-D3E5BD486EE3}" type="slidenum">
              <a:rPr kumimoji="1" lang="ja-JP" altLang="en-US" smtClean="0"/>
              <a:t>59</a:t>
            </a:fld>
            <a:endParaRPr kumimoji="1" lang="ja-JP" altLang="en-US"/>
          </a:p>
        </p:txBody>
      </p:sp>
    </p:spTree>
    <p:extLst>
      <p:ext uri="{BB962C8B-B14F-4D97-AF65-F5344CB8AC3E}">
        <p14:creationId xmlns:p14="http://schemas.microsoft.com/office/powerpoint/2010/main" val="1055883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60900"/>
          </a:xfrm>
        </p:spPr>
        <p:txBody>
          <a:bodyPr>
            <a:normAutofit fontScale="90000"/>
          </a:bodyPr>
          <a:lstStyle/>
          <a:p>
            <a:r>
              <a:rPr kumimoji="1" lang="en-US" altLang="ja-JP" dirty="0"/>
              <a:t>Examples of the output</a:t>
            </a:r>
            <a:endParaRPr kumimoji="1" lang="ja-JP" altLang="en-US" dirty="0"/>
          </a:p>
        </p:txBody>
      </p:sp>
      <p:sp>
        <p:nvSpPr>
          <p:cNvPr id="4" name="スライド番号プレースホルダー 3"/>
          <p:cNvSpPr>
            <a:spLocks noGrp="1"/>
          </p:cNvSpPr>
          <p:nvPr>
            <p:ph type="sldNum" sz="quarter" idx="12"/>
          </p:nvPr>
        </p:nvSpPr>
        <p:spPr/>
        <p:txBody>
          <a:bodyPr/>
          <a:lstStyle/>
          <a:p>
            <a:fld id="{425343EA-DF82-7B46-B82A-D3E5BD486EE3}" type="slidenum">
              <a:rPr kumimoji="1" lang="ja-JP" altLang="en-US" smtClean="0"/>
              <a:t>6</a:t>
            </a:fld>
            <a:endParaRPr kumimoji="1" lang="ja-JP" altLang="en-US"/>
          </a:p>
        </p:txBody>
      </p:sp>
      <p:sp>
        <p:nvSpPr>
          <p:cNvPr id="17" name="テキスト ボックス 16"/>
          <p:cNvSpPr txBox="1"/>
          <p:nvPr/>
        </p:nvSpPr>
        <p:spPr>
          <a:xfrm>
            <a:off x="1944031" y="5710019"/>
            <a:ext cx="6742769" cy="369332"/>
          </a:xfrm>
          <a:prstGeom prst="rect">
            <a:avLst/>
          </a:prstGeom>
          <a:noFill/>
        </p:spPr>
        <p:txBody>
          <a:bodyPr wrap="square" rtlCol="0">
            <a:spAutoFit/>
          </a:bodyPr>
          <a:lstStyle/>
          <a:p>
            <a:r>
              <a:rPr lang="en-US" altLang="ja-JP" dirty="0"/>
              <a:t>Plots with error bars based on binomial (polynomial) distribution.  </a:t>
            </a:r>
            <a:endParaRPr kumimoji="1" lang="ja-JP" altLang="en-US" dirty="0"/>
          </a:p>
        </p:txBody>
      </p:sp>
      <p:sp>
        <p:nvSpPr>
          <p:cNvPr id="6" name="テキスト ボックス 5"/>
          <p:cNvSpPr txBox="1"/>
          <p:nvPr/>
        </p:nvSpPr>
        <p:spPr>
          <a:xfrm>
            <a:off x="479423" y="1000559"/>
            <a:ext cx="7909324" cy="369332"/>
          </a:xfrm>
          <a:prstGeom prst="rect">
            <a:avLst/>
          </a:prstGeom>
          <a:noFill/>
        </p:spPr>
        <p:txBody>
          <a:bodyPr wrap="none" rtlCol="0">
            <a:spAutoFit/>
          </a:bodyPr>
          <a:lstStyle/>
          <a:p>
            <a:r>
              <a:rPr lang="en-US" altLang="ja-JP" dirty="0"/>
              <a:t>It generates commands for the statistics package “R” and displays figures as below.</a:t>
            </a:r>
            <a:endParaRPr kumimoji="1" lang="ja-JP" altLang="en-US" dirty="0"/>
          </a:p>
        </p:txBody>
      </p:sp>
      <p:pic>
        <p:nvPicPr>
          <p:cNvPr id="7" name="図 6"/>
          <p:cNvPicPr>
            <a:picLocks noChangeAspect="1"/>
          </p:cNvPicPr>
          <p:nvPr/>
        </p:nvPicPr>
        <p:blipFill>
          <a:blip r:embed="rId3"/>
          <a:stretch>
            <a:fillRect/>
          </a:stretch>
        </p:blipFill>
        <p:spPr>
          <a:xfrm>
            <a:off x="657178" y="1686021"/>
            <a:ext cx="8029622" cy="4023998"/>
          </a:xfrm>
          <a:prstGeom prst="rect">
            <a:avLst/>
          </a:prstGeom>
        </p:spPr>
      </p:pic>
    </p:spTree>
    <p:extLst>
      <p:ext uri="{BB962C8B-B14F-4D97-AF65-F5344CB8AC3E}">
        <p14:creationId xmlns:p14="http://schemas.microsoft.com/office/powerpoint/2010/main" val="5860956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E6D78-E36D-7514-FA15-C6B98AC7DFF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A73F0C8-9D92-BA93-6874-26B7E471A0AC}"/>
              </a:ext>
            </a:extLst>
          </p:cNvPr>
          <p:cNvSpPr>
            <a:spLocks noGrp="1"/>
          </p:cNvSpPr>
          <p:nvPr>
            <p:ph type="title"/>
          </p:nvPr>
        </p:nvSpPr>
        <p:spPr/>
        <p:txBody>
          <a:bodyPr/>
          <a:lstStyle/>
          <a:p>
            <a:r>
              <a:rPr kumimoji="1" lang="en-US" altLang="ja-JP" dirty="0" err="1"/>
              <a:t>Barchart</a:t>
            </a:r>
            <a:r>
              <a:rPr kumimoji="1" lang="en-US" altLang="ja-JP" dirty="0"/>
              <a:t> (6)</a:t>
            </a:r>
            <a:endParaRPr kumimoji="1" lang="ja-JP" altLang="en-US"/>
          </a:p>
        </p:txBody>
      </p:sp>
      <p:sp>
        <p:nvSpPr>
          <p:cNvPr id="3" name="コンテンツ プレースホルダー 2">
            <a:extLst>
              <a:ext uri="{FF2B5EF4-FFF2-40B4-BE49-F238E27FC236}">
                <a16:creationId xmlns:a16="http://schemas.microsoft.com/office/drawing/2014/main" id="{48870FA1-525D-B8AC-B7FF-94402371308B}"/>
              </a:ext>
            </a:extLst>
          </p:cNvPr>
          <p:cNvSpPr>
            <a:spLocks noGrp="1"/>
          </p:cNvSpPr>
          <p:nvPr>
            <p:ph idx="1"/>
          </p:nvPr>
        </p:nvSpPr>
        <p:spPr/>
        <p:txBody>
          <a:bodyPr/>
          <a:lstStyle/>
          <a:p>
            <a:r>
              <a:rPr kumimoji="1" lang="en-US" altLang="ja-JP" dirty="0"/>
              <a:t>Assigning colors manually</a:t>
            </a:r>
          </a:p>
          <a:p>
            <a:pPr lvl="1"/>
            <a:r>
              <a:rPr lang="en-US" altLang="ja-JP" dirty="0"/>
              <a:t>Clock a color in color palette, then click the target taxonomy highlighted in pink. </a:t>
            </a:r>
          </a:p>
          <a:p>
            <a:pPr lvl="1"/>
            <a:r>
              <a:rPr kumimoji="1" lang="en-US" altLang="ja-JP" dirty="0"/>
              <a:t>Or, you can directly type </a:t>
            </a:r>
            <a:r>
              <a:rPr lang="en-US" altLang="ja-JP" dirty="0"/>
              <a:t>color in #RRGGBB format. </a:t>
            </a:r>
          </a:p>
          <a:p>
            <a:pPr lvl="2"/>
            <a:r>
              <a:rPr kumimoji="1" lang="en-US" altLang="ja-JP" dirty="0"/>
              <a:t>You can use colors not in the color palette. </a:t>
            </a:r>
          </a:p>
        </p:txBody>
      </p:sp>
      <p:sp>
        <p:nvSpPr>
          <p:cNvPr id="4" name="スライド番号プレースホルダー 3">
            <a:extLst>
              <a:ext uri="{FF2B5EF4-FFF2-40B4-BE49-F238E27FC236}">
                <a16:creationId xmlns:a16="http://schemas.microsoft.com/office/drawing/2014/main" id="{2EC5E66B-BA51-4723-B068-986394DA6F52}"/>
              </a:ext>
            </a:extLst>
          </p:cNvPr>
          <p:cNvSpPr>
            <a:spLocks noGrp="1"/>
          </p:cNvSpPr>
          <p:nvPr>
            <p:ph type="sldNum" sz="quarter" idx="12"/>
          </p:nvPr>
        </p:nvSpPr>
        <p:spPr/>
        <p:txBody>
          <a:bodyPr/>
          <a:lstStyle/>
          <a:p>
            <a:fld id="{425343EA-DF82-7B46-B82A-D3E5BD486EE3}" type="slidenum">
              <a:rPr kumimoji="1" lang="ja-JP" altLang="en-US" smtClean="0"/>
              <a:t>60</a:t>
            </a:fld>
            <a:endParaRPr kumimoji="1" lang="ja-JP" altLang="en-US"/>
          </a:p>
        </p:txBody>
      </p:sp>
      <p:grpSp>
        <p:nvGrpSpPr>
          <p:cNvPr id="11" name="グループ化 10">
            <a:extLst>
              <a:ext uri="{FF2B5EF4-FFF2-40B4-BE49-F238E27FC236}">
                <a16:creationId xmlns:a16="http://schemas.microsoft.com/office/drawing/2014/main" id="{4A6E4B9E-D1B6-10B6-535A-5B431BF7974D}"/>
              </a:ext>
            </a:extLst>
          </p:cNvPr>
          <p:cNvGrpSpPr/>
          <p:nvPr/>
        </p:nvGrpSpPr>
        <p:grpSpPr>
          <a:xfrm>
            <a:off x="685800" y="4096940"/>
            <a:ext cx="7772400" cy="2614692"/>
            <a:chOff x="1371600" y="3333095"/>
            <a:chExt cx="7772400" cy="2614692"/>
          </a:xfrm>
        </p:grpSpPr>
        <p:pic>
          <p:nvPicPr>
            <p:cNvPr id="5" name="図 4">
              <a:extLst>
                <a:ext uri="{FF2B5EF4-FFF2-40B4-BE49-F238E27FC236}">
                  <a16:creationId xmlns:a16="http://schemas.microsoft.com/office/drawing/2014/main" id="{288E8C54-B068-62CA-390B-D256AA880134}"/>
                </a:ext>
              </a:extLst>
            </p:cNvPr>
            <p:cNvPicPr>
              <a:picLocks noChangeAspect="1"/>
            </p:cNvPicPr>
            <p:nvPr/>
          </p:nvPicPr>
          <p:blipFill>
            <a:blip r:embed="rId2"/>
            <a:stretch>
              <a:fillRect/>
            </a:stretch>
          </p:blipFill>
          <p:spPr>
            <a:xfrm>
              <a:off x="1371600" y="3499048"/>
              <a:ext cx="7772400" cy="2040177"/>
            </a:xfrm>
            <a:prstGeom prst="rect">
              <a:avLst/>
            </a:prstGeom>
          </p:spPr>
        </p:pic>
        <p:sp>
          <p:nvSpPr>
            <p:cNvPr id="7" name="角丸四角形 6">
              <a:extLst>
                <a:ext uri="{FF2B5EF4-FFF2-40B4-BE49-F238E27FC236}">
                  <a16:creationId xmlns:a16="http://schemas.microsoft.com/office/drawing/2014/main" id="{B1B9C538-8CEA-8DE1-C953-ABB2A19C9804}"/>
                </a:ext>
              </a:extLst>
            </p:cNvPr>
            <p:cNvSpPr/>
            <p:nvPr/>
          </p:nvSpPr>
          <p:spPr>
            <a:xfrm>
              <a:off x="3664363" y="5135833"/>
              <a:ext cx="5144357" cy="248967"/>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角丸四角形 7">
              <a:extLst>
                <a:ext uri="{FF2B5EF4-FFF2-40B4-BE49-F238E27FC236}">
                  <a16:creationId xmlns:a16="http://schemas.microsoft.com/office/drawing/2014/main" id="{02AEA83D-06DA-E4A0-FDB6-1EB445A9A8AB}"/>
                </a:ext>
              </a:extLst>
            </p:cNvPr>
            <p:cNvSpPr/>
            <p:nvPr/>
          </p:nvSpPr>
          <p:spPr>
            <a:xfrm>
              <a:off x="5405120" y="3627120"/>
              <a:ext cx="447040" cy="162560"/>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77856F2D-C8AE-8886-0092-61EC645C05A8}"/>
                </a:ext>
              </a:extLst>
            </p:cNvPr>
            <p:cNvSpPr txBox="1"/>
            <p:nvPr/>
          </p:nvSpPr>
          <p:spPr>
            <a:xfrm>
              <a:off x="3344492" y="5578455"/>
              <a:ext cx="4121256" cy="369332"/>
            </a:xfrm>
            <a:prstGeom prst="rect">
              <a:avLst/>
            </a:prstGeom>
            <a:noFill/>
          </p:spPr>
          <p:txBody>
            <a:bodyPr wrap="none" rtlCol="0">
              <a:spAutoFit/>
            </a:bodyPr>
            <a:lstStyle/>
            <a:p>
              <a:r>
                <a:rPr kumimoji="1" lang="en-US" altLang="ja-JP" dirty="0"/>
                <a:t>1. Click color of your choice in the palette.</a:t>
              </a:r>
              <a:endParaRPr kumimoji="1" lang="ja-JP" altLang="en-US"/>
            </a:p>
          </p:txBody>
        </p:sp>
        <p:sp>
          <p:nvSpPr>
            <p:cNvPr id="10" name="テキスト ボックス 9">
              <a:extLst>
                <a:ext uri="{FF2B5EF4-FFF2-40B4-BE49-F238E27FC236}">
                  <a16:creationId xmlns:a16="http://schemas.microsoft.com/office/drawing/2014/main" id="{14F7C032-1021-0CB7-3210-2F4295CAB7F7}"/>
                </a:ext>
              </a:extLst>
            </p:cNvPr>
            <p:cNvSpPr txBox="1"/>
            <p:nvPr/>
          </p:nvSpPr>
          <p:spPr>
            <a:xfrm>
              <a:off x="4787212" y="3333095"/>
              <a:ext cx="2065502" cy="369332"/>
            </a:xfrm>
            <a:prstGeom prst="rect">
              <a:avLst/>
            </a:prstGeom>
            <a:noFill/>
          </p:spPr>
          <p:txBody>
            <a:bodyPr wrap="none" rtlCol="0">
              <a:spAutoFit/>
            </a:bodyPr>
            <a:lstStyle/>
            <a:p>
              <a:r>
                <a:rPr kumimoji="1" lang="en-US" altLang="ja-JP" dirty="0"/>
                <a:t>2. Then click target. </a:t>
              </a:r>
              <a:endParaRPr kumimoji="1" lang="ja-JP" altLang="en-US"/>
            </a:p>
          </p:txBody>
        </p:sp>
      </p:grpSp>
    </p:spTree>
    <p:extLst>
      <p:ext uri="{BB962C8B-B14F-4D97-AF65-F5344CB8AC3E}">
        <p14:creationId xmlns:p14="http://schemas.microsoft.com/office/powerpoint/2010/main" val="27171333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4132F-476D-F446-1CA1-8B78C12FDC1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887B141-D5B2-282C-C363-531C5867F119}"/>
              </a:ext>
            </a:extLst>
          </p:cNvPr>
          <p:cNvSpPr>
            <a:spLocks noGrp="1"/>
          </p:cNvSpPr>
          <p:nvPr>
            <p:ph type="title"/>
          </p:nvPr>
        </p:nvSpPr>
        <p:spPr/>
        <p:txBody>
          <a:bodyPr/>
          <a:lstStyle/>
          <a:p>
            <a:r>
              <a:rPr kumimoji="1" lang="en-US" altLang="ja-JP" dirty="0" err="1"/>
              <a:t>Barchart</a:t>
            </a:r>
            <a:r>
              <a:rPr kumimoji="1" lang="en-US" altLang="ja-JP" dirty="0"/>
              <a:t> (7)</a:t>
            </a:r>
            <a:endParaRPr kumimoji="1" lang="ja-JP" altLang="en-US"/>
          </a:p>
        </p:txBody>
      </p:sp>
      <p:sp>
        <p:nvSpPr>
          <p:cNvPr id="3" name="コンテンツ プレースホルダー 2">
            <a:extLst>
              <a:ext uri="{FF2B5EF4-FFF2-40B4-BE49-F238E27FC236}">
                <a16:creationId xmlns:a16="http://schemas.microsoft.com/office/drawing/2014/main" id="{379545C0-BE28-87EC-834D-D6B3C58BE301}"/>
              </a:ext>
            </a:extLst>
          </p:cNvPr>
          <p:cNvSpPr>
            <a:spLocks noGrp="1"/>
          </p:cNvSpPr>
          <p:nvPr>
            <p:ph idx="1"/>
          </p:nvPr>
        </p:nvSpPr>
        <p:spPr/>
        <p:txBody>
          <a:bodyPr/>
          <a:lstStyle/>
          <a:p>
            <a:r>
              <a:rPr kumimoji="1" lang="en-US" altLang="ja-JP" dirty="0"/>
              <a:t>Assigning colors automatically</a:t>
            </a:r>
          </a:p>
          <a:p>
            <a:pPr lvl="1"/>
            <a:r>
              <a:rPr lang="en-US" altLang="ja-JP" dirty="0"/>
              <a:t>Click the “</a:t>
            </a:r>
            <a:r>
              <a:rPr lang="en-US" altLang="ja-JP" dirty="0" err="1"/>
              <a:t>AutoAssign</a:t>
            </a:r>
            <a:r>
              <a:rPr lang="en-US" altLang="ja-JP" dirty="0"/>
              <a:t> Colors” button.</a:t>
            </a:r>
          </a:p>
          <a:p>
            <a:pPr lvl="1"/>
            <a:r>
              <a:rPr lang="en-US" altLang="ja-JP" dirty="0"/>
              <a:t>Then colors will be assigned. </a:t>
            </a:r>
          </a:p>
          <a:p>
            <a:pPr lvl="1"/>
            <a:r>
              <a:rPr kumimoji="1" lang="en-US" altLang="ja-JP" dirty="0"/>
              <a:t>You can later manually edit color assignments.</a:t>
            </a:r>
          </a:p>
        </p:txBody>
      </p:sp>
      <p:sp>
        <p:nvSpPr>
          <p:cNvPr id="4" name="スライド番号プレースホルダー 3">
            <a:extLst>
              <a:ext uri="{FF2B5EF4-FFF2-40B4-BE49-F238E27FC236}">
                <a16:creationId xmlns:a16="http://schemas.microsoft.com/office/drawing/2014/main" id="{B84E2149-90A4-EA8D-85D6-788B507A12A9}"/>
              </a:ext>
            </a:extLst>
          </p:cNvPr>
          <p:cNvSpPr>
            <a:spLocks noGrp="1"/>
          </p:cNvSpPr>
          <p:nvPr>
            <p:ph type="sldNum" sz="quarter" idx="12"/>
          </p:nvPr>
        </p:nvSpPr>
        <p:spPr/>
        <p:txBody>
          <a:bodyPr/>
          <a:lstStyle/>
          <a:p>
            <a:fld id="{425343EA-DF82-7B46-B82A-D3E5BD486EE3}" type="slidenum">
              <a:rPr kumimoji="1" lang="ja-JP" altLang="en-US" smtClean="0"/>
              <a:t>61</a:t>
            </a:fld>
            <a:endParaRPr kumimoji="1" lang="ja-JP" altLang="en-US"/>
          </a:p>
        </p:txBody>
      </p:sp>
      <p:pic>
        <p:nvPicPr>
          <p:cNvPr id="6" name="図 5">
            <a:extLst>
              <a:ext uri="{FF2B5EF4-FFF2-40B4-BE49-F238E27FC236}">
                <a16:creationId xmlns:a16="http://schemas.microsoft.com/office/drawing/2014/main" id="{1479914F-792C-D21D-BD10-608640110346}"/>
              </a:ext>
            </a:extLst>
          </p:cNvPr>
          <p:cNvPicPr>
            <a:picLocks noChangeAspect="1"/>
          </p:cNvPicPr>
          <p:nvPr/>
        </p:nvPicPr>
        <p:blipFill>
          <a:blip r:embed="rId2"/>
          <a:stretch>
            <a:fillRect/>
          </a:stretch>
        </p:blipFill>
        <p:spPr>
          <a:xfrm>
            <a:off x="599440" y="4052228"/>
            <a:ext cx="7772400" cy="1912451"/>
          </a:xfrm>
          <a:prstGeom prst="rect">
            <a:avLst/>
          </a:prstGeom>
        </p:spPr>
      </p:pic>
      <p:sp>
        <p:nvSpPr>
          <p:cNvPr id="11" name="円/楕円 10">
            <a:extLst>
              <a:ext uri="{FF2B5EF4-FFF2-40B4-BE49-F238E27FC236}">
                <a16:creationId xmlns:a16="http://schemas.microsoft.com/office/drawing/2014/main" id="{4D0DC2B3-CD1A-BDAE-EEF8-E6C57416F6D4}"/>
              </a:ext>
            </a:extLst>
          </p:cNvPr>
          <p:cNvSpPr/>
          <p:nvPr/>
        </p:nvSpPr>
        <p:spPr>
          <a:xfrm>
            <a:off x="1748577" y="3951278"/>
            <a:ext cx="557743" cy="5378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234773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F5DD5-51FA-71B6-445D-35BF641571F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BBBD92BC-6833-13B5-1DD1-EC10596BA035}"/>
              </a:ext>
            </a:extLst>
          </p:cNvPr>
          <p:cNvSpPr>
            <a:spLocks noGrp="1"/>
          </p:cNvSpPr>
          <p:nvPr>
            <p:ph type="title"/>
          </p:nvPr>
        </p:nvSpPr>
        <p:spPr/>
        <p:txBody>
          <a:bodyPr/>
          <a:lstStyle/>
          <a:p>
            <a:r>
              <a:rPr kumimoji="1" lang="en-US" altLang="ja-JP" dirty="0" err="1"/>
              <a:t>Barchart</a:t>
            </a:r>
            <a:r>
              <a:rPr kumimoji="1" lang="en-US" altLang="ja-JP" dirty="0"/>
              <a:t> (8)</a:t>
            </a:r>
            <a:endParaRPr kumimoji="1" lang="ja-JP" altLang="en-US"/>
          </a:p>
        </p:txBody>
      </p:sp>
      <p:sp>
        <p:nvSpPr>
          <p:cNvPr id="3" name="コンテンツ プレースホルダー 2">
            <a:extLst>
              <a:ext uri="{FF2B5EF4-FFF2-40B4-BE49-F238E27FC236}">
                <a16:creationId xmlns:a16="http://schemas.microsoft.com/office/drawing/2014/main" id="{B1178EF0-D237-276B-AAB1-00D30DCD6A46}"/>
              </a:ext>
            </a:extLst>
          </p:cNvPr>
          <p:cNvSpPr>
            <a:spLocks noGrp="1"/>
          </p:cNvSpPr>
          <p:nvPr>
            <p:ph idx="1"/>
          </p:nvPr>
        </p:nvSpPr>
        <p:spPr/>
        <p:txBody>
          <a:bodyPr/>
          <a:lstStyle/>
          <a:p>
            <a:r>
              <a:rPr kumimoji="1" lang="en-US" altLang="ja-JP" dirty="0"/>
              <a:t>Save and import color assignments</a:t>
            </a:r>
          </a:p>
          <a:p>
            <a:pPr lvl="1"/>
            <a:r>
              <a:rPr lang="en-US" altLang="ja-JP" dirty="0"/>
              <a:t>You can save and import color assignments. </a:t>
            </a:r>
          </a:p>
          <a:p>
            <a:pPr lvl="1"/>
            <a:r>
              <a:rPr kumimoji="1" lang="en-US" altLang="ja-JP" dirty="0"/>
              <a:t>However, note that in the present version color is saved only down to genus level. </a:t>
            </a:r>
          </a:p>
        </p:txBody>
      </p:sp>
      <p:sp>
        <p:nvSpPr>
          <p:cNvPr id="4" name="スライド番号プレースホルダー 3">
            <a:extLst>
              <a:ext uri="{FF2B5EF4-FFF2-40B4-BE49-F238E27FC236}">
                <a16:creationId xmlns:a16="http://schemas.microsoft.com/office/drawing/2014/main" id="{437D2A95-5370-7753-4FFA-C3E32C85CB3D}"/>
              </a:ext>
            </a:extLst>
          </p:cNvPr>
          <p:cNvSpPr>
            <a:spLocks noGrp="1"/>
          </p:cNvSpPr>
          <p:nvPr>
            <p:ph type="sldNum" sz="quarter" idx="12"/>
          </p:nvPr>
        </p:nvSpPr>
        <p:spPr/>
        <p:txBody>
          <a:bodyPr/>
          <a:lstStyle/>
          <a:p>
            <a:fld id="{425343EA-DF82-7B46-B82A-D3E5BD486EE3}" type="slidenum">
              <a:rPr kumimoji="1" lang="ja-JP" altLang="en-US" smtClean="0"/>
              <a:t>62</a:t>
            </a:fld>
            <a:endParaRPr kumimoji="1" lang="ja-JP" altLang="en-US"/>
          </a:p>
        </p:txBody>
      </p:sp>
      <p:pic>
        <p:nvPicPr>
          <p:cNvPr id="6" name="図 5">
            <a:extLst>
              <a:ext uri="{FF2B5EF4-FFF2-40B4-BE49-F238E27FC236}">
                <a16:creationId xmlns:a16="http://schemas.microsoft.com/office/drawing/2014/main" id="{9A0BECBF-E1A3-1D0E-1409-87ECAC25E0D7}"/>
              </a:ext>
            </a:extLst>
          </p:cNvPr>
          <p:cNvPicPr>
            <a:picLocks noChangeAspect="1"/>
          </p:cNvPicPr>
          <p:nvPr/>
        </p:nvPicPr>
        <p:blipFill>
          <a:blip r:embed="rId2"/>
          <a:stretch>
            <a:fillRect/>
          </a:stretch>
        </p:blipFill>
        <p:spPr>
          <a:xfrm>
            <a:off x="599440" y="4052228"/>
            <a:ext cx="7772400" cy="1912451"/>
          </a:xfrm>
          <a:prstGeom prst="rect">
            <a:avLst/>
          </a:prstGeom>
        </p:spPr>
      </p:pic>
      <p:sp>
        <p:nvSpPr>
          <p:cNvPr id="11" name="円/楕円 10">
            <a:extLst>
              <a:ext uri="{FF2B5EF4-FFF2-40B4-BE49-F238E27FC236}">
                <a16:creationId xmlns:a16="http://schemas.microsoft.com/office/drawing/2014/main" id="{61337B75-CA2B-D461-12B3-F78920A95BB7}"/>
              </a:ext>
            </a:extLst>
          </p:cNvPr>
          <p:cNvSpPr/>
          <p:nvPr/>
        </p:nvSpPr>
        <p:spPr>
          <a:xfrm>
            <a:off x="2368337" y="4052228"/>
            <a:ext cx="1136863" cy="53780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505476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2403D5-5CF9-E880-49DB-06FCB356A23C}"/>
              </a:ext>
            </a:extLst>
          </p:cNvPr>
          <p:cNvSpPr>
            <a:spLocks noGrp="1"/>
          </p:cNvSpPr>
          <p:nvPr>
            <p:ph type="title"/>
          </p:nvPr>
        </p:nvSpPr>
        <p:spPr/>
        <p:txBody>
          <a:bodyPr/>
          <a:lstStyle/>
          <a:p>
            <a:r>
              <a:rPr kumimoji="1" lang="en-US" altLang="ja-JP" dirty="0" err="1"/>
              <a:t>Barchart</a:t>
            </a:r>
            <a:r>
              <a:rPr kumimoji="1" lang="en-US" altLang="ja-JP" dirty="0"/>
              <a:t> (9)</a:t>
            </a:r>
            <a:endParaRPr kumimoji="1" lang="ja-JP" altLang="en-US"/>
          </a:p>
        </p:txBody>
      </p:sp>
      <p:sp>
        <p:nvSpPr>
          <p:cNvPr id="3" name="コンテンツ プレースホルダー 2">
            <a:extLst>
              <a:ext uri="{FF2B5EF4-FFF2-40B4-BE49-F238E27FC236}">
                <a16:creationId xmlns:a16="http://schemas.microsoft.com/office/drawing/2014/main" id="{6469857E-B980-317D-D40C-7D03DC108E3F}"/>
              </a:ext>
            </a:extLst>
          </p:cNvPr>
          <p:cNvSpPr>
            <a:spLocks noGrp="1"/>
          </p:cNvSpPr>
          <p:nvPr>
            <p:ph idx="1"/>
          </p:nvPr>
        </p:nvSpPr>
        <p:spPr/>
        <p:txBody>
          <a:bodyPr/>
          <a:lstStyle/>
          <a:p>
            <a:r>
              <a:rPr kumimoji="1" lang="en-US" altLang="ja-JP" dirty="0"/>
              <a:t>Go back to P3 (Super heatmap page)</a:t>
            </a:r>
          </a:p>
          <a:p>
            <a:endParaRPr lang="en-US" altLang="ja-JP" dirty="0"/>
          </a:p>
          <a:p>
            <a:endParaRPr kumimoji="1" lang="en-US" altLang="ja-JP" dirty="0"/>
          </a:p>
          <a:p>
            <a:endParaRPr lang="en-US" altLang="ja-JP" dirty="0"/>
          </a:p>
          <a:p>
            <a:endParaRPr kumimoji="1" lang="en-US" altLang="ja-JP" dirty="0"/>
          </a:p>
          <a:p>
            <a:r>
              <a:rPr kumimoji="1" lang="en-US" altLang="ja-JP" dirty="0"/>
              <a:t>Then in P3 click “Process Data by R” button.</a:t>
            </a:r>
            <a:endParaRPr kumimoji="1" lang="ja-JP" altLang="en-US"/>
          </a:p>
        </p:txBody>
      </p:sp>
      <p:sp>
        <p:nvSpPr>
          <p:cNvPr id="4" name="スライド番号プレースホルダー 3">
            <a:extLst>
              <a:ext uri="{FF2B5EF4-FFF2-40B4-BE49-F238E27FC236}">
                <a16:creationId xmlns:a16="http://schemas.microsoft.com/office/drawing/2014/main" id="{86D004EF-0DBB-4C2E-C97F-108DEDE7D34E}"/>
              </a:ext>
            </a:extLst>
          </p:cNvPr>
          <p:cNvSpPr>
            <a:spLocks noGrp="1"/>
          </p:cNvSpPr>
          <p:nvPr>
            <p:ph type="sldNum" sz="quarter" idx="12"/>
          </p:nvPr>
        </p:nvSpPr>
        <p:spPr/>
        <p:txBody>
          <a:bodyPr/>
          <a:lstStyle/>
          <a:p>
            <a:fld id="{425343EA-DF82-7B46-B82A-D3E5BD486EE3}" type="slidenum">
              <a:rPr kumimoji="1" lang="ja-JP" altLang="en-US" smtClean="0"/>
              <a:t>63</a:t>
            </a:fld>
            <a:endParaRPr kumimoji="1" lang="ja-JP" altLang="en-US"/>
          </a:p>
        </p:txBody>
      </p:sp>
      <p:pic>
        <p:nvPicPr>
          <p:cNvPr id="5" name="図 4">
            <a:extLst>
              <a:ext uri="{FF2B5EF4-FFF2-40B4-BE49-F238E27FC236}">
                <a16:creationId xmlns:a16="http://schemas.microsoft.com/office/drawing/2014/main" id="{CA0E74BE-3571-8E8C-5C6A-6FCF24630921}"/>
              </a:ext>
            </a:extLst>
          </p:cNvPr>
          <p:cNvPicPr>
            <a:picLocks noChangeAspect="1"/>
          </p:cNvPicPr>
          <p:nvPr/>
        </p:nvPicPr>
        <p:blipFill>
          <a:blip r:embed="rId2"/>
          <a:stretch>
            <a:fillRect/>
          </a:stretch>
        </p:blipFill>
        <p:spPr>
          <a:xfrm>
            <a:off x="756920" y="2293142"/>
            <a:ext cx="7772400" cy="1641796"/>
          </a:xfrm>
          <a:prstGeom prst="rect">
            <a:avLst/>
          </a:prstGeom>
        </p:spPr>
      </p:pic>
      <p:pic>
        <p:nvPicPr>
          <p:cNvPr id="6" name="図 5">
            <a:extLst>
              <a:ext uri="{FF2B5EF4-FFF2-40B4-BE49-F238E27FC236}">
                <a16:creationId xmlns:a16="http://schemas.microsoft.com/office/drawing/2014/main" id="{C9FD8D2E-3D70-BDAD-6AE4-B3F0C2F63C60}"/>
              </a:ext>
            </a:extLst>
          </p:cNvPr>
          <p:cNvPicPr>
            <a:picLocks noChangeAspect="1"/>
          </p:cNvPicPr>
          <p:nvPr/>
        </p:nvPicPr>
        <p:blipFill>
          <a:blip r:embed="rId3"/>
          <a:stretch>
            <a:fillRect/>
          </a:stretch>
        </p:blipFill>
        <p:spPr>
          <a:xfrm>
            <a:off x="756920" y="5054468"/>
            <a:ext cx="7772400" cy="1484444"/>
          </a:xfrm>
          <a:prstGeom prst="rect">
            <a:avLst/>
          </a:prstGeom>
        </p:spPr>
      </p:pic>
      <p:sp>
        <p:nvSpPr>
          <p:cNvPr id="7" name="円/楕円 6">
            <a:extLst>
              <a:ext uri="{FF2B5EF4-FFF2-40B4-BE49-F238E27FC236}">
                <a16:creationId xmlns:a16="http://schemas.microsoft.com/office/drawing/2014/main" id="{54ADF4AE-59C2-BB69-78E5-31F993B589C5}"/>
              </a:ext>
            </a:extLst>
          </p:cNvPr>
          <p:cNvSpPr/>
          <p:nvPr/>
        </p:nvSpPr>
        <p:spPr>
          <a:xfrm>
            <a:off x="599441" y="2182789"/>
            <a:ext cx="955040" cy="468972"/>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円/楕円 7">
            <a:extLst>
              <a:ext uri="{FF2B5EF4-FFF2-40B4-BE49-F238E27FC236}">
                <a16:creationId xmlns:a16="http://schemas.microsoft.com/office/drawing/2014/main" id="{FB9BEBDC-5103-4290-1461-46CE1F1419FC}"/>
              </a:ext>
            </a:extLst>
          </p:cNvPr>
          <p:cNvSpPr/>
          <p:nvPr/>
        </p:nvSpPr>
        <p:spPr>
          <a:xfrm>
            <a:off x="7376161" y="5027588"/>
            <a:ext cx="955040" cy="621371"/>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41315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12AA03A-EFA2-3239-275A-33DAC509CFC0}"/>
              </a:ext>
            </a:extLst>
          </p:cNvPr>
          <p:cNvSpPr>
            <a:spLocks noGrp="1"/>
          </p:cNvSpPr>
          <p:nvPr>
            <p:ph type="title"/>
          </p:nvPr>
        </p:nvSpPr>
        <p:spPr/>
        <p:txBody>
          <a:bodyPr/>
          <a:lstStyle/>
          <a:p>
            <a:r>
              <a:rPr kumimoji="1" lang="en-US" altLang="ja-JP" dirty="0" err="1"/>
              <a:t>Barchart</a:t>
            </a:r>
            <a:r>
              <a:rPr kumimoji="1" lang="en-US" altLang="ja-JP" dirty="0"/>
              <a:t> (10)</a:t>
            </a:r>
            <a:endParaRPr kumimoji="1" lang="ja-JP" altLang="en-US"/>
          </a:p>
        </p:txBody>
      </p:sp>
      <p:sp>
        <p:nvSpPr>
          <p:cNvPr id="3" name="コンテンツ プレースホルダー 2">
            <a:extLst>
              <a:ext uri="{FF2B5EF4-FFF2-40B4-BE49-F238E27FC236}">
                <a16:creationId xmlns:a16="http://schemas.microsoft.com/office/drawing/2014/main" id="{839A2009-3586-ECB4-EA29-DB59E1597B2D}"/>
              </a:ext>
            </a:extLst>
          </p:cNvPr>
          <p:cNvSpPr>
            <a:spLocks noGrp="1"/>
          </p:cNvSpPr>
          <p:nvPr>
            <p:ph idx="1"/>
          </p:nvPr>
        </p:nvSpPr>
        <p:spPr/>
        <p:txBody>
          <a:bodyPr/>
          <a:lstStyle/>
          <a:p>
            <a:r>
              <a:rPr kumimoji="1" lang="en-US" altLang="ja-JP" dirty="0"/>
              <a:t>Now you are in P5 (</a:t>
            </a:r>
            <a:r>
              <a:rPr kumimoji="1" lang="en-US" altLang="ja-JP" dirty="0" err="1"/>
              <a:t>Comands</a:t>
            </a:r>
            <a:r>
              <a:rPr kumimoji="1" lang="en-US" altLang="ja-JP" dirty="0"/>
              <a:t> to R). </a:t>
            </a:r>
            <a:endParaRPr kumimoji="1" lang="ja-JP" altLang="en-US"/>
          </a:p>
        </p:txBody>
      </p:sp>
      <p:sp>
        <p:nvSpPr>
          <p:cNvPr id="4" name="スライド番号プレースホルダー 3">
            <a:extLst>
              <a:ext uri="{FF2B5EF4-FFF2-40B4-BE49-F238E27FC236}">
                <a16:creationId xmlns:a16="http://schemas.microsoft.com/office/drawing/2014/main" id="{1681675F-6567-3D6A-391C-387871C9BBBD}"/>
              </a:ext>
            </a:extLst>
          </p:cNvPr>
          <p:cNvSpPr>
            <a:spLocks noGrp="1"/>
          </p:cNvSpPr>
          <p:nvPr>
            <p:ph type="sldNum" sz="quarter" idx="12"/>
          </p:nvPr>
        </p:nvSpPr>
        <p:spPr/>
        <p:txBody>
          <a:bodyPr/>
          <a:lstStyle/>
          <a:p>
            <a:fld id="{425343EA-DF82-7B46-B82A-D3E5BD486EE3}" type="slidenum">
              <a:rPr kumimoji="1" lang="ja-JP" altLang="en-US" smtClean="0"/>
              <a:t>64</a:t>
            </a:fld>
            <a:endParaRPr kumimoji="1" lang="ja-JP" altLang="en-US"/>
          </a:p>
        </p:txBody>
      </p:sp>
      <p:pic>
        <p:nvPicPr>
          <p:cNvPr id="7" name="図 6">
            <a:extLst>
              <a:ext uri="{FF2B5EF4-FFF2-40B4-BE49-F238E27FC236}">
                <a16:creationId xmlns:a16="http://schemas.microsoft.com/office/drawing/2014/main" id="{FA03BBD4-5FC7-B4A5-F660-60009BC484CC}"/>
              </a:ext>
            </a:extLst>
          </p:cNvPr>
          <p:cNvPicPr>
            <a:picLocks noChangeAspect="1"/>
          </p:cNvPicPr>
          <p:nvPr/>
        </p:nvPicPr>
        <p:blipFill>
          <a:blip r:embed="rId2"/>
          <a:stretch>
            <a:fillRect/>
          </a:stretch>
        </p:blipFill>
        <p:spPr>
          <a:xfrm>
            <a:off x="685800" y="2342535"/>
            <a:ext cx="7772400" cy="3966190"/>
          </a:xfrm>
          <a:prstGeom prst="rect">
            <a:avLst/>
          </a:prstGeom>
        </p:spPr>
      </p:pic>
    </p:spTree>
    <p:extLst>
      <p:ext uri="{BB962C8B-B14F-4D97-AF65-F5344CB8AC3E}">
        <p14:creationId xmlns:p14="http://schemas.microsoft.com/office/powerpoint/2010/main" val="22587067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E6616-F53F-848B-C4E0-40294FC0F12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B79AB37-1CBD-2038-4FD0-C1FD609D02DF}"/>
              </a:ext>
            </a:extLst>
          </p:cNvPr>
          <p:cNvSpPr>
            <a:spLocks noGrp="1"/>
          </p:cNvSpPr>
          <p:nvPr>
            <p:ph type="title"/>
          </p:nvPr>
        </p:nvSpPr>
        <p:spPr/>
        <p:txBody>
          <a:bodyPr/>
          <a:lstStyle/>
          <a:p>
            <a:r>
              <a:rPr kumimoji="1" lang="en-US" altLang="ja-JP" dirty="0" err="1"/>
              <a:t>Barchart</a:t>
            </a:r>
            <a:r>
              <a:rPr kumimoji="1" lang="en-US" altLang="ja-JP" dirty="0"/>
              <a:t> (11)</a:t>
            </a:r>
            <a:endParaRPr kumimoji="1" lang="ja-JP" altLang="en-US"/>
          </a:p>
        </p:txBody>
      </p:sp>
      <p:sp>
        <p:nvSpPr>
          <p:cNvPr id="3" name="コンテンツ プレースホルダー 2">
            <a:extLst>
              <a:ext uri="{FF2B5EF4-FFF2-40B4-BE49-F238E27FC236}">
                <a16:creationId xmlns:a16="http://schemas.microsoft.com/office/drawing/2014/main" id="{833EC926-50CB-AFBF-0E01-0946D0D5C8EE}"/>
              </a:ext>
            </a:extLst>
          </p:cNvPr>
          <p:cNvSpPr>
            <a:spLocks noGrp="1"/>
          </p:cNvSpPr>
          <p:nvPr>
            <p:ph idx="1"/>
          </p:nvPr>
        </p:nvSpPr>
        <p:spPr/>
        <p:txBody>
          <a:bodyPr/>
          <a:lstStyle/>
          <a:p>
            <a:r>
              <a:rPr kumimoji="1" lang="en-US" altLang="ja-JP" dirty="0"/>
              <a:t>1. Preparation</a:t>
            </a:r>
            <a:endParaRPr kumimoji="1" lang="ja-JP" altLang="en-US"/>
          </a:p>
        </p:txBody>
      </p:sp>
      <p:sp>
        <p:nvSpPr>
          <p:cNvPr id="4" name="スライド番号プレースホルダー 3">
            <a:extLst>
              <a:ext uri="{FF2B5EF4-FFF2-40B4-BE49-F238E27FC236}">
                <a16:creationId xmlns:a16="http://schemas.microsoft.com/office/drawing/2014/main" id="{A8588AA7-293F-BF5A-B3A7-5A811C03DC84}"/>
              </a:ext>
            </a:extLst>
          </p:cNvPr>
          <p:cNvSpPr>
            <a:spLocks noGrp="1"/>
          </p:cNvSpPr>
          <p:nvPr>
            <p:ph type="sldNum" sz="quarter" idx="12"/>
          </p:nvPr>
        </p:nvSpPr>
        <p:spPr/>
        <p:txBody>
          <a:bodyPr/>
          <a:lstStyle/>
          <a:p>
            <a:fld id="{425343EA-DF82-7B46-B82A-D3E5BD486EE3}" type="slidenum">
              <a:rPr kumimoji="1" lang="ja-JP" altLang="en-US" smtClean="0"/>
              <a:t>65</a:t>
            </a:fld>
            <a:endParaRPr kumimoji="1" lang="ja-JP" altLang="en-US"/>
          </a:p>
        </p:txBody>
      </p:sp>
      <p:pic>
        <p:nvPicPr>
          <p:cNvPr id="7" name="図 6">
            <a:extLst>
              <a:ext uri="{FF2B5EF4-FFF2-40B4-BE49-F238E27FC236}">
                <a16:creationId xmlns:a16="http://schemas.microsoft.com/office/drawing/2014/main" id="{A968B664-8C4B-1216-B3D5-C3D722D24A1E}"/>
              </a:ext>
            </a:extLst>
          </p:cNvPr>
          <p:cNvPicPr>
            <a:picLocks noChangeAspect="1"/>
          </p:cNvPicPr>
          <p:nvPr/>
        </p:nvPicPr>
        <p:blipFill>
          <a:blip r:embed="rId2"/>
          <a:stretch>
            <a:fillRect/>
          </a:stretch>
        </p:blipFill>
        <p:spPr>
          <a:xfrm>
            <a:off x="685800" y="2342535"/>
            <a:ext cx="7772400" cy="3966190"/>
          </a:xfrm>
          <a:prstGeom prst="rect">
            <a:avLst/>
          </a:prstGeom>
        </p:spPr>
      </p:pic>
      <p:sp>
        <p:nvSpPr>
          <p:cNvPr id="5" name="角丸四角形 4">
            <a:extLst>
              <a:ext uri="{FF2B5EF4-FFF2-40B4-BE49-F238E27FC236}">
                <a16:creationId xmlns:a16="http://schemas.microsoft.com/office/drawing/2014/main" id="{732D6CF7-6572-1399-8E60-4F3CD80A3DBC}"/>
              </a:ext>
            </a:extLst>
          </p:cNvPr>
          <p:cNvSpPr/>
          <p:nvPr/>
        </p:nvSpPr>
        <p:spPr>
          <a:xfrm>
            <a:off x="1363123" y="3210560"/>
            <a:ext cx="4174077" cy="619760"/>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角丸四角形 5">
            <a:extLst>
              <a:ext uri="{FF2B5EF4-FFF2-40B4-BE49-F238E27FC236}">
                <a16:creationId xmlns:a16="http://schemas.microsoft.com/office/drawing/2014/main" id="{F7138DE6-F616-927D-B64D-89084CDCB1B8}"/>
              </a:ext>
            </a:extLst>
          </p:cNvPr>
          <p:cNvSpPr/>
          <p:nvPr/>
        </p:nvSpPr>
        <p:spPr>
          <a:xfrm>
            <a:off x="1403763" y="3982720"/>
            <a:ext cx="4174077" cy="619760"/>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2E4AC38-A792-E5B0-4CA1-213BC79CB51E}"/>
              </a:ext>
            </a:extLst>
          </p:cNvPr>
          <p:cNvSpPr txBox="1"/>
          <p:nvPr/>
        </p:nvSpPr>
        <p:spPr>
          <a:xfrm>
            <a:off x="5765800" y="3100923"/>
            <a:ext cx="2207331" cy="738664"/>
          </a:xfrm>
          <a:prstGeom prst="rect">
            <a:avLst/>
          </a:prstGeom>
          <a:noFill/>
        </p:spPr>
        <p:txBody>
          <a:bodyPr wrap="square" rtlCol="0">
            <a:spAutoFit/>
          </a:bodyPr>
          <a:lstStyle/>
          <a:p>
            <a:r>
              <a:rPr kumimoji="1" lang="en-US" altLang="ja-JP" sz="1400" dirty="0"/>
              <a:t>Definition of functions “</a:t>
            </a:r>
            <a:r>
              <a:rPr kumimoji="1" lang="en-US" altLang="ja-JP" sz="1400" dirty="0" err="1"/>
              <a:t>otumamibar</a:t>
            </a:r>
            <a:r>
              <a:rPr kumimoji="1" lang="en-US" altLang="ja-JP" sz="1400" dirty="0"/>
              <a:t>”, </a:t>
            </a:r>
            <a:r>
              <a:rPr lang="en-US" altLang="ja-JP" sz="1400" dirty="0"/>
              <a:t> “</a:t>
            </a:r>
            <a:r>
              <a:rPr lang="en-US" altLang="ja-JP" sz="1400" dirty="0" err="1"/>
              <a:t>colorlist</a:t>
            </a:r>
            <a:r>
              <a:rPr lang="en-US" altLang="ja-JP" sz="1400" dirty="0"/>
              <a:t>”, and some parameters.</a:t>
            </a:r>
            <a:endParaRPr kumimoji="1" lang="en-US" altLang="ja-JP" sz="1400" dirty="0"/>
          </a:p>
        </p:txBody>
      </p:sp>
      <p:sp>
        <p:nvSpPr>
          <p:cNvPr id="9" name="テキスト ボックス 8">
            <a:extLst>
              <a:ext uri="{FF2B5EF4-FFF2-40B4-BE49-F238E27FC236}">
                <a16:creationId xmlns:a16="http://schemas.microsoft.com/office/drawing/2014/main" id="{468A54FB-E1BF-8686-26BF-3E48338A537B}"/>
              </a:ext>
            </a:extLst>
          </p:cNvPr>
          <p:cNvSpPr txBox="1"/>
          <p:nvPr/>
        </p:nvSpPr>
        <p:spPr>
          <a:xfrm>
            <a:off x="5755640" y="4005163"/>
            <a:ext cx="2207331" cy="523220"/>
          </a:xfrm>
          <a:prstGeom prst="rect">
            <a:avLst/>
          </a:prstGeom>
          <a:noFill/>
        </p:spPr>
        <p:txBody>
          <a:bodyPr wrap="square" rtlCol="0">
            <a:spAutoFit/>
          </a:bodyPr>
          <a:lstStyle/>
          <a:p>
            <a:r>
              <a:rPr lang="en-US" altLang="ja-JP" sz="1400" dirty="0"/>
              <a:t>R</a:t>
            </a:r>
            <a:r>
              <a:rPr kumimoji="1" lang="en-US" altLang="ja-JP" sz="1400" dirty="0"/>
              <a:t>ata from </a:t>
            </a:r>
            <a:r>
              <a:rPr kumimoji="1" lang="en-US" altLang="ja-JP" sz="1400" dirty="0" err="1"/>
              <a:t>OTUMAMiII</a:t>
            </a:r>
            <a:r>
              <a:rPr lang="en-US" altLang="ja-JP" sz="1400" dirty="0"/>
              <a:t> arranged in R vector format. </a:t>
            </a:r>
            <a:endParaRPr kumimoji="1" lang="en-US" altLang="ja-JP" sz="1400" dirty="0"/>
          </a:p>
        </p:txBody>
      </p:sp>
      <p:sp>
        <p:nvSpPr>
          <p:cNvPr id="10" name="角丸四角形 9">
            <a:extLst>
              <a:ext uri="{FF2B5EF4-FFF2-40B4-BE49-F238E27FC236}">
                <a16:creationId xmlns:a16="http://schemas.microsoft.com/office/drawing/2014/main" id="{F451AC58-63D6-B9D9-1B7D-410DEB85998B}"/>
              </a:ext>
            </a:extLst>
          </p:cNvPr>
          <p:cNvSpPr/>
          <p:nvPr/>
        </p:nvSpPr>
        <p:spPr>
          <a:xfrm>
            <a:off x="895763" y="2753360"/>
            <a:ext cx="699357" cy="227013"/>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7C3B2D06-18BB-327A-8F57-80F98E0A87F1}"/>
              </a:ext>
            </a:extLst>
          </p:cNvPr>
          <p:cNvSpPr txBox="1"/>
          <p:nvPr/>
        </p:nvSpPr>
        <p:spPr>
          <a:xfrm>
            <a:off x="4572000" y="2084943"/>
            <a:ext cx="2987040" cy="369332"/>
          </a:xfrm>
          <a:prstGeom prst="rect">
            <a:avLst/>
          </a:prstGeom>
          <a:noFill/>
        </p:spPr>
        <p:txBody>
          <a:bodyPr wrap="square">
            <a:spAutoFit/>
          </a:bodyPr>
          <a:lstStyle/>
          <a:p>
            <a:r>
              <a:rPr kumimoji="1" lang="en-US" altLang="ja-JP" dirty="0"/>
              <a:t>Copy &amp; paste the texts to R</a:t>
            </a:r>
            <a:endParaRPr kumimoji="1" lang="ja-JP" altLang="en-US"/>
          </a:p>
        </p:txBody>
      </p:sp>
      <p:cxnSp>
        <p:nvCxnSpPr>
          <p:cNvPr id="14" name="直線矢印コネクタ 13">
            <a:extLst>
              <a:ext uri="{FF2B5EF4-FFF2-40B4-BE49-F238E27FC236}">
                <a16:creationId xmlns:a16="http://schemas.microsoft.com/office/drawing/2014/main" id="{32D9747D-8FD6-BF85-B760-62CED974CFC9}"/>
              </a:ext>
            </a:extLst>
          </p:cNvPr>
          <p:cNvCxnSpPr/>
          <p:nvPr/>
        </p:nvCxnSpPr>
        <p:spPr>
          <a:xfrm flipH="1">
            <a:off x="4968240" y="2454275"/>
            <a:ext cx="680720" cy="6466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直線矢印コネクタ 14">
            <a:extLst>
              <a:ext uri="{FF2B5EF4-FFF2-40B4-BE49-F238E27FC236}">
                <a16:creationId xmlns:a16="http://schemas.microsoft.com/office/drawing/2014/main" id="{5E74E565-F223-3716-3D03-D23897A8091F}"/>
              </a:ext>
            </a:extLst>
          </p:cNvPr>
          <p:cNvCxnSpPr>
            <a:cxnSpLocks/>
          </p:cNvCxnSpPr>
          <p:nvPr/>
        </p:nvCxnSpPr>
        <p:spPr>
          <a:xfrm flipH="1">
            <a:off x="5577840" y="2453224"/>
            <a:ext cx="187960" cy="14818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787499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3C149-496F-85D2-7DBB-0994DB29DCAF}"/>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7ECA8902-B198-5978-8CC3-6B05DD05BE33}"/>
              </a:ext>
            </a:extLst>
          </p:cNvPr>
          <p:cNvPicPr>
            <a:picLocks noChangeAspect="1"/>
          </p:cNvPicPr>
          <p:nvPr/>
        </p:nvPicPr>
        <p:blipFill>
          <a:blip r:embed="rId2"/>
          <a:stretch>
            <a:fillRect/>
          </a:stretch>
        </p:blipFill>
        <p:spPr>
          <a:xfrm>
            <a:off x="360680" y="2269609"/>
            <a:ext cx="7772400" cy="3970463"/>
          </a:xfrm>
          <a:prstGeom prst="rect">
            <a:avLst/>
          </a:prstGeom>
        </p:spPr>
      </p:pic>
      <p:sp>
        <p:nvSpPr>
          <p:cNvPr id="2" name="タイトル 1">
            <a:extLst>
              <a:ext uri="{FF2B5EF4-FFF2-40B4-BE49-F238E27FC236}">
                <a16:creationId xmlns:a16="http://schemas.microsoft.com/office/drawing/2014/main" id="{01CB482E-F271-D1C0-A514-CB7C19EE0523}"/>
              </a:ext>
            </a:extLst>
          </p:cNvPr>
          <p:cNvSpPr>
            <a:spLocks noGrp="1"/>
          </p:cNvSpPr>
          <p:nvPr>
            <p:ph type="title"/>
          </p:nvPr>
        </p:nvSpPr>
        <p:spPr/>
        <p:txBody>
          <a:bodyPr/>
          <a:lstStyle/>
          <a:p>
            <a:r>
              <a:rPr kumimoji="1" lang="en-US" altLang="ja-JP" dirty="0" err="1"/>
              <a:t>Barchart</a:t>
            </a:r>
            <a:r>
              <a:rPr kumimoji="1" lang="en-US" altLang="ja-JP" dirty="0"/>
              <a:t> (12)</a:t>
            </a:r>
            <a:endParaRPr kumimoji="1" lang="ja-JP" altLang="en-US"/>
          </a:p>
        </p:txBody>
      </p:sp>
      <p:sp>
        <p:nvSpPr>
          <p:cNvPr id="3" name="コンテンツ プレースホルダー 2">
            <a:extLst>
              <a:ext uri="{FF2B5EF4-FFF2-40B4-BE49-F238E27FC236}">
                <a16:creationId xmlns:a16="http://schemas.microsoft.com/office/drawing/2014/main" id="{9349C265-8563-1409-A40E-6722DCD90EEA}"/>
              </a:ext>
            </a:extLst>
          </p:cNvPr>
          <p:cNvSpPr>
            <a:spLocks noGrp="1"/>
          </p:cNvSpPr>
          <p:nvPr>
            <p:ph idx="1"/>
          </p:nvPr>
        </p:nvSpPr>
        <p:spPr/>
        <p:txBody>
          <a:bodyPr/>
          <a:lstStyle/>
          <a:p>
            <a:r>
              <a:rPr kumimoji="1" lang="en-US" altLang="ja-JP" dirty="0"/>
              <a:t>2. </a:t>
            </a:r>
            <a:r>
              <a:rPr kumimoji="1" lang="en-US" altLang="ja-JP" dirty="0" err="1"/>
              <a:t>BarChart</a:t>
            </a:r>
            <a:endParaRPr kumimoji="1" lang="ja-JP" altLang="en-US"/>
          </a:p>
        </p:txBody>
      </p:sp>
      <p:sp>
        <p:nvSpPr>
          <p:cNvPr id="4" name="スライド番号プレースホルダー 3">
            <a:extLst>
              <a:ext uri="{FF2B5EF4-FFF2-40B4-BE49-F238E27FC236}">
                <a16:creationId xmlns:a16="http://schemas.microsoft.com/office/drawing/2014/main" id="{FE1558A4-B203-B97D-24D2-D79C9F91A543}"/>
              </a:ext>
            </a:extLst>
          </p:cNvPr>
          <p:cNvSpPr>
            <a:spLocks noGrp="1"/>
          </p:cNvSpPr>
          <p:nvPr>
            <p:ph type="sldNum" sz="quarter" idx="12"/>
          </p:nvPr>
        </p:nvSpPr>
        <p:spPr/>
        <p:txBody>
          <a:bodyPr/>
          <a:lstStyle/>
          <a:p>
            <a:fld id="{425343EA-DF82-7B46-B82A-D3E5BD486EE3}" type="slidenum">
              <a:rPr kumimoji="1" lang="ja-JP" altLang="en-US" smtClean="0"/>
              <a:t>66</a:t>
            </a:fld>
            <a:endParaRPr kumimoji="1" lang="ja-JP" altLang="en-US"/>
          </a:p>
        </p:txBody>
      </p:sp>
      <p:sp>
        <p:nvSpPr>
          <p:cNvPr id="5" name="角丸四角形 4">
            <a:extLst>
              <a:ext uri="{FF2B5EF4-FFF2-40B4-BE49-F238E27FC236}">
                <a16:creationId xmlns:a16="http://schemas.microsoft.com/office/drawing/2014/main" id="{E6AB111C-FD38-E8F1-234B-139E7E39F8D4}"/>
              </a:ext>
            </a:extLst>
          </p:cNvPr>
          <p:cNvSpPr/>
          <p:nvPr/>
        </p:nvSpPr>
        <p:spPr>
          <a:xfrm>
            <a:off x="1010921" y="3253462"/>
            <a:ext cx="1905000" cy="236498"/>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角丸四角形 5">
            <a:extLst>
              <a:ext uri="{FF2B5EF4-FFF2-40B4-BE49-F238E27FC236}">
                <a16:creationId xmlns:a16="http://schemas.microsoft.com/office/drawing/2014/main" id="{142C1E35-02D1-5BAC-F8C7-32776E9DCA47}"/>
              </a:ext>
            </a:extLst>
          </p:cNvPr>
          <p:cNvSpPr/>
          <p:nvPr/>
        </p:nvSpPr>
        <p:spPr>
          <a:xfrm>
            <a:off x="5475383" y="3313311"/>
            <a:ext cx="1905000" cy="232211"/>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角丸四角形 9">
            <a:extLst>
              <a:ext uri="{FF2B5EF4-FFF2-40B4-BE49-F238E27FC236}">
                <a16:creationId xmlns:a16="http://schemas.microsoft.com/office/drawing/2014/main" id="{4E57DA23-D965-F48E-7446-C2FA0710B4CF}"/>
              </a:ext>
            </a:extLst>
          </p:cNvPr>
          <p:cNvSpPr/>
          <p:nvPr/>
        </p:nvSpPr>
        <p:spPr>
          <a:xfrm>
            <a:off x="1200563" y="2671068"/>
            <a:ext cx="699357" cy="227013"/>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74F97E0F-77B7-295E-2BF2-2ED5CEEEEE42}"/>
              </a:ext>
            </a:extLst>
          </p:cNvPr>
          <p:cNvSpPr txBox="1"/>
          <p:nvPr/>
        </p:nvSpPr>
        <p:spPr>
          <a:xfrm>
            <a:off x="4572000" y="2084943"/>
            <a:ext cx="2987040" cy="369332"/>
          </a:xfrm>
          <a:prstGeom prst="rect">
            <a:avLst/>
          </a:prstGeom>
          <a:noFill/>
        </p:spPr>
        <p:txBody>
          <a:bodyPr wrap="square">
            <a:spAutoFit/>
          </a:bodyPr>
          <a:lstStyle/>
          <a:p>
            <a:r>
              <a:rPr kumimoji="1" lang="en-US" altLang="ja-JP" dirty="0"/>
              <a:t>Copy &amp; paste the texts to R</a:t>
            </a:r>
            <a:endParaRPr kumimoji="1" lang="ja-JP" altLang="en-US"/>
          </a:p>
        </p:txBody>
      </p:sp>
      <p:cxnSp>
        <p:nvCxnSpPr>
          <p:cNvPr id="14" name="直線矢印コネクタ 13">
            <a:extLst>
              <a:ext uri="{FF2B5EF4-FFF2-40B4-BE49-F238E27FC236}">
                <a16:creationId xmlns:a16="http://schemas.microsoft.com/office/drawing/2014/main" id="{DA481725-A0F2-6E93-DF68-F72DF64578C0}"/>
              </a:ext>
            </a:extLst>
          </p:cNvPr>
          <p:cNvCxnSpPr>
            <a:cxnSpLocks/>
          </p:cNvCxnSpPr>
          <p:nvPr/>
        </p:nvCxnSpPr>
        <p:spPr>
          <a:xfrm flipH="1">
            <a:off x="2915921" y="2454275"/>
            <a:ext cx="2733039" cy="67647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直線矢印コネクタ 14">
            <a:extLst>
              <a:ext uri="{FF2B5EF4-FFF2-40B4-BE49-F238E27FC236}">
                <a16:creationId xmlns:a16="http://schemas.microsoft.com/office/drawing/2014/main" id="{55688D30-5BB8-CE40-7586-F5080B7F68D7}"/>
              </a:ext>
            </a:extLst>
          </p:cNvPr>
          <p:cNvCxnSpPr>
            <a:cxnSpLocks/>
          </p:cNvCxnSpPr>
          <p:nvPr/>
        </p:nvCxnSpPr>
        <p:spPr>
          <a:xfrm>
            <a:off x="5765800" y="2453224"/>
            <a:ext cx="0" cy="86211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313162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B49C3-9C74-3F35-A684-B19F917B849F}"/>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4B27328C-DB12-88E0-DEE4-4FB1429F355F}"/>
              </a:ext>
            </a:extLst>
          </p:cNvPr>
          <p:cNvPicPr>
            <a:picLocks noChangeAspect="1"/>
          </p:cNvPicPr>
          <p:nvPr/>
        </p:nvPicPr>
        <p:blipFill>
          <a:blip r:embed="rId2"/>
          <a:stretch>
            <a:fillRect/>
          </a:stretch>
        </p:blipFill>
        <p:spPr>
          <a:xfrm>
            <a:off x="360680" y="2269609"/>
            <a:ext cx="7772400" cy="3970463"/>
          </a:xfrm>
          <a:prstGeom prst="rect">
            <a:avLst/>
          </a:prstGeom>
        </p:spPr>
      </p:pic>
      <p:sp>
        <p:nvSpPr>
          <p:cNvPr id="2" name="タイトル 1">
            <a:extLst>
              <a:ext uri="{FF2B5EF4-FFF2-40B4-BE49-F238E27FC236}">
                <a16:creationId xmlns:a16="http://schemas.microsoft.com/office/drawing/2014/main" id="{E55DE290-DFBD-05C2-A417-98908843BA3C}"/>
              </a:ext>
            </a:extLst>
          </p:cNvPr>
          <p:cNvSpPr>
            <a:spLocks noGrp="1"/>
          </p:cNvSpPr>
          <p:nvPr>
            <p:ph type="title"/>
          </p:nvPr>
        </p:nvSpPr>
        <p:spPr/>
        <p:txBody>
          <a:bodyPr/>
          <a:lstStyle/>
          <a:p>
            <a:r>
              <a:rPr kumimoji="1" lang="en-US" altLang="ja-JP" dirty="0" err="1"/>
              <a:t>Barchart</a:t>
            </a:r>
            <a:r>
              <a:rPr kumimoji="1" lang="en-US" altLang="ja-JP" dirty="0"/>
              <a:t> (13)</a:t>
            </a:r>
            <a:endParaRPr kumimoji="1" lang="ja-JP" altLang="en-US"/>
          </a:p>
        </p:txBody>
      </p:sp>
      <p:sp>
        <p:nvSpPr>
          <p:cNvPr id="3" name="コンテンツ プレースホルダー 2">
            <a:extLst>
              <a:ext uri="{FF2B5EF4-FFF2-40B4-BE49-F238E27FC236}">
                <a16:creationId xmlns:a16="http://schemas.microsoft.com/office/drawing/2014/main" id="{CE5AC2F8-1C8F-F877-DAB4-FF3A6D6CC295}"/>
              </a:ext>
            </a:extLst>
          </p:cNvPr>
          <p:cNvSpPr>
            <a:spLocks noGrp="1"/>
          </p:cNvSpPr>
          <p:nvPr>
            <p:ph idx="1"/>
          </p:nvPr>
        </p:nvSpPr>
        <p:spPr/>
        <p:txBody>
          <a:bodyPr/>
          <a:lstStyle/>
          <a:p>
            <a:r>
              <a:rPr kumimoji="1" lang="en-US" altLang="ja-JP" dirty="0"/>
              <a:t>2. </a:t>
            </a:r>
            <a:r>
              <a:rPr kumimoji="1" lang="en-US" altLang="ja-JP" dirty="0" err="1"/>
              <a:t>BarChart</a:t>
            </a:r>
            <a:endParaRPr kumimoji="1" lang="ja-JP" altLang="en-US"/>
          </a:p>
        </p:txBody>
      </p:sp>
      <p:sp>
        <p:nvSpPr>
          <p:cNvPr id="4" name="スライド番号プレースホルダー 3">
            <a:extLst>
              <a:ext uri="{FF2B5EF4-FFF2-40B4-BE49-F238E27FC236}">
                <a16:creationId xmlns:a16="http://schemas.microsoft.com/office/drawing/2014/main" id="{E4C3DAFB-0BFB-889D-8F49-918134C8A7DE}"/>
              </a:ext>
            </a:extLst>
          </p:cNvPr>
          <p:cNvSpPr>
            <a:spLocks noGrp="1"/>
          </p:cNvSpPr>
          <p:nvPr>
            <p:ph type="sldNum" sz="quarter" idx="12"/>
          </p:nvPr>
        </p:nvSpPr>
        <p:spPr/>
        <p:txBody>
          <a:bodyPr/>
          <a:lstStyle/>
          <a:p>
            <a:fld id="{425343EA-DF82-7B46-B82A-D3E5BD486EE3}" type="slidenum">
              <a:rPr kumimoji="1" lang="ja-JP" altLang="en-US" smtClean="0"/>
              <a:t>67</a:t>
            </a:fld>
            <a:endParaRPr kumimoji="1" lang="ja-JP" altLang="en-US"/>
          </a:p>
        </p:txBody>
      </p:sp>
      <p:sp>
        <p:nvSpPr>
          <p:cNvPr id="5" name="角丸四角形 4">
            <a:extLst>
              <a:ext uri="{FF2B5EF4-FFF2-40B4-BE49-F238E27FC236}">
                <a16:creationId xmlns:a16="http://schemas.microsoft.com/office/drawing/2014/main" id="{6EA9F518-3920-8049-5FA4-8C06719D45F6}"/>
              </a:ext>
            </a:extLst>
          </p:cNvPr>
          <p:cNvSpPr/>
          <p:nvPr/>
        </p:nvSpPr>
        <p:spPr>
          <a:xfrm>
            <a:off x="3198717" y="3009425"/>
            <a:ext cx="2013359" cy="862111"/>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角丸四角形 9">
            <a:extLst>
              <a:ext uri="{FF2B5EF4-FFF2-40B4-BE49-F238E27FC236}">
                <a16:creationId xmlns:a16="http://schemas.microsoft.com/office/drawing/2014/main" id="{7D8DC487-3922-122B-9971-BE436587F0E5}"/>
              </a:ext>
            </a:extLst>
          </p:cNvPr>
          <p:cNvSpPr/>
          <p:nvPr/>
        </p:nvSpPr>
        <p:spPr>
          <a:xfrm>
            <a:off x="1200563" y="2671068"/>
            <a:ext cx="699357" cy="227013"/>
          </a:xfrm>
          <a:prstGeom prst="round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1BFA88D-6E82-6A5B-1C42-F8CAC1E4958A}"/>
              </a:ext>
            </a:extLst>
          </p:cNvPr>
          <p:cNvSpPr txBox="1"/>
          <p:nvPr/>
        </p:nvSpPr>
        <p:spPr>
          <a:xfrm>
            <a:off x="4572000" y="2084943"/>
            <a:ext cx="2987040" cy="369332"/>
          </a:xfrm>
          <a:prstGeom prst="rect">
            <a:avLst/>
          </a:prstGeom>
          <a:noFill/>
        </p:spPr>
        <p:txBody>
          <a:bodyPr wrap="square">
            <a:spAutoFit/>
          </a:bodyPr>
          <a:lstStyle/>
          <a:p>
            <a:r>
              <a:rPr kumimoji="1" lang="en-US" altLang="ja-JP" dirty="0"/>
              <a:t>This is optional. </a:t>
            </a:r>
            <a:endParaRPr kumimoji="1" lang="ja-JP" altLang="en-US"/>
          </a:p>
        </p:txBody>
      </p:sp>
      <p:cxnSp>
        <p:nvCxnSpPr>
          <p:cNvPr id="14" name="直線矢印コネクタ 13">
            <a:extLst>
              <a:ext uri="{FF2B5EF4-FFF2-40B4-BE49-F238E27FC236}">
                <a16:creationId xmlns:a16="http://schemas.microsoft.com/office/drawing/2014/main" id="{43DB6C1B-F8A0-5724-3E33-DDE6867216D8}"/>
              </a:ext>
            </a:extLst>
          </p:cNvPr>
          <p:cNvCxnSpPr>
            <a:cxnSpLocks/>
          </p:cNvCxnSpPr>
          <p:nvPr/>
        </p:nvCxnSpPr>
        <p:spPr>
          <a:xfrm flipH="1">
            <a:off x="4439920" y="2454275"/>
            <a:ext cx="1209040" cy="43887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81277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19A41-44C0-D98A-B672-C4F77853057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BBD6612-2A4A-894D-6A1D-2F6D51D3CBC4}"/>
              </a:ext>
            </a:extLst>
          </p:cNvPr>
          <p:cNvSpPr>
            <a:spLocks noGrp="1"/>
          </p:cNvSpPr>
          <p:nvPr>
            <p:ph type="title"/>
          </p:nvPr>
        </p:nvSpPr>
        <p:spPr/>
        <p:txBody>
          <a:bodyPr/>
          <a:lstStyle/>
          <a:p>
            <a:r>
              <a:rPr kumimoji="1" lang="en-US" altLang="ja-JP" dirty="0" err="1"/>
              <a:t>Barchart</a:t>
            </a:r>
            <a:r>
              <a:rPr kumimoji="1" lang="en-US" altLang="ja-JP" dirty="0"/>
              <a:t> (14)</a:t>
            </a:r>
            <a:endParaRPr kumimoji="1" lang="ja-JP" altLang="en-US"/>
          </a:p>
        </p:txBody>
      </p:sp>
      <p:sp>
        <p:nvSpPr>
          <p:cNvPr id="3" name="コンテンツ プレースホルダー 2">
            <a:extLst>
              <a:ext uri="{FF2B5EF4-FFF2-40B4-BE49-F238E27FC236}">
                <a16:creationId xmlns:a16="http://schemas.microsoft.com/office/drawing/2014/main" id="{8D6BA39E-B4F4-30FB-3D70-9A5F9CAC948B}"/>
              </a:ext>
            </a:extLst>
          </p:cNvPr>
          <p:cNvSpPr>
            <a:spLocks noGrp="1"/>
          </p:cNvSpPr>
          <p:nvPr>
            <p:ph idx="1"/>
          </p:nvPr>
        </p:nvSpPr>
        <p:spPr/>
        <p:txBody>
          <a:bodyPr/>
          <a:lstStyle/>
          <a:p>
            <a:r>
              <a:rPr kumimoji="1" lang="en-US" altLang="ja-JP" dirty="0"/>
              <a:t>3. Confidence Interval</a:t>
            </a:r>
            <a:endParaRPr kumimoji="1" lang="ja-JP" altLang="en-US"/>
          </a:p>
        </p:txBody>
      </p:sp>
      <p:sp>
        <p:nvSpPr>
          <p:cNvPr id="4" name="スライド番号プレースホルダー 3">
            <a:extLst>
              <a:ext uri="{FF2B5EF4-FFF2-40B4-BE49-F238E27FC236}">
                <a16:creationId xmlns:a16="http://schemas.microsoft.com/office/drawing/2014/main" id="{6CD5A7FD-46C4-59B2-6A12-C92DA7A8CC58}"/>
              </a:ext>
            </a:extLst>
          </p:cNvPr>
          <p:cNvSpPr>
            <a:spLocks noGrp="1"/>
          </p:cNvSpPr>
          <p:nvPr>
            <p:ph type="sldNum" sz="quarter" idx="12"/>
          </p:nvPr>
        </p:nvSpPr>
        <p:spPr/>
        <p:txBody>
          <a:bodyPr/>
          <a:lstStyle/>
          <a:p>
            <a:fld id="{425343EA-DF82-7B46-B82A-D3E5BD486EE3}" type="slidenum">
              <a:rPr kumimoji="1" lang="ja-JP" altLang="en-US" smtClean="0"/>
              <a:t>68</a:t>
            </a:fld>
            <a:endParaRPr kumimoji="1" lang="ja-JP" altLang="en-US"/>
          </a:p>
        </p:txBody>
      </p:sp>
      <p:pic>
        <p:nvPicPr>
          <p:cNvPr id="6" name="図 5">
            <a:extLst>
              <a:ext uri="{FF2B5EF4-FFF2-40B4-BE49-F238E27FC236}">
                <a16:creationId xmlns:a16="http://schemas.microsoft.com/office/drawing/2014/main" id="{BB7FBEB7-5A72-F69B-0B76-D8B118D17872}"/>
              </a:ext>
            </a:extLst>
          </p:cNvPr>
          <p:cNvPicPr>
            <a:picLocks noChangeAspect="1"/>
          </p:cNvPicPr>
          <p:nvPr/>
        </p:nvPicPr>
        <p:blipFill>
          <a:blip r:embed="rId2"/>
          <a:stretch>
            <a:fillRect/>
          </a:stretch>
        </p:blipFill>
        <p:spPr>
          <a:xfrm>
            <a:off x="685800" y="2248219"/>
            <a:ext cx="7772400" cy="3993037"/>
          </a:xfrm>
          <a:prstGeom prst="rect">
            <a:avLst/>
          </a:prstGeom>
        </p:spPr>
      </p:pic>
      <p:sp>
        <p:nvSpPr>
          <p:cNvPr id="7" name="テキスト ボックス 6">
            <a:extLst>
              <a:ext uri="{FF2B5EF4-FFF2-40B4-BE49-F238E27FC236}">
                <a16:creationId xmlns:a16="http://schemas.microsoft.com/office/drawing/2014/main" id="{1500852B-D2E1-730A-2094-AFA9B56FE6A5}"/>
              </a:ext>
            </a:extLst>
          </p:cNvPr>
          <p:cNvSpPr txBox="1"/>
          <p:nvPr/>
        </p:nvSpPr>
        <p:spPr>
          <a:xfrm>
            <a:off x="3424065" y="2102568"/>
            <a:ext cx="5534592" cy="584775"/>
          </a:xfrm>
          <a:prstGeom prst="rect">
            <a:avLst/>
          </a:prstGeom>
          <a:noFill/>
        </p:spPr>
        <p:txBody>
          <a:bodyPr wrap="none" rtlCol="0">
            <a:spAutoFit/>
          </a:bodyPr>
          <a:lstStyle/>
          <a:p>
            <a:r>
              <a:rPr kumimoji="1" lang="en-US" altLang="ja-JP" sz="1600" dirty="0"/>
              <a:t>To implement this, you need package ”</a:t>
            </a:r>
            <a:r>
              <a:rPr kumimoji="1" lang="en-US" altLang="ja-JP" sz="1600" dirty="0" err="1"/>
              <a:t>binom</a:t>
            </a:r>
            <a:r>
              <a:rPr kumimoji="1" lang="en-US" altLang="ja-JP" sz="1600" dirty="0"/>
              <a:t>” in R. </a:t>
            </a:r>
          </a:p>
          <a:p>
            <a:r>
              <a:rPr lang="en-US" altLang="ja-JP" sz="1600" dirty="0"/>
              <a:t>The confidence range is based on the likelihood ratio test (LRT). </a:t>
            </a:r>
            <a:endParaRPr kumimoji="1" lang="ja-JP" altLang="en-US" sz="1600"/>
          </a:p>
        </p:txBody>
      </p:sp>
    </p:spTree>
    <p:extLst>
      <p:ext uri="{BB962C8B-B14F-4D97-AF65-F5344CB8AC3E}">
        <p14:creationId xmlns:p14="http://schemas.microsoft.com/office/powerpoint/2010/main" val="285457729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32F78-1D43-54A8-B217-306CFBD798C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5F56D0D-DA4F-B6C1-CA5F-2F5C9E815F4E}"/>
              </a:ext>
            </a:extLst>
          </p:cNvPr>
          <p:cNvSpPr>
            <a:spLocks noGrp="1"/>
          </p:cNvSpPr>
          <p:nvPr>
            <p:ph type="title"/>
          </p:nvPr>
        </p:nvSpPr>
        <p:spPr/>
        <p:txBody>
          <a:bodyPr/>
          <a:lstStyle/>
          <a:p>
            <a:r>
              <a:rPr kumimoji="1" lang="en-US" altLang="ja-JP" dirty="0" err="1"/>
              <a:t>Barchart</a:t>
            </a:r>
            <a:r>
              <a:rPr kumimoji="1" lang="en-US" altLang="ja-JP" dirty="0"/>
              <a:t> (15)</a:t>
            </a:r>
            <a:endParaRPr kumimoji="1" lang="ja-JP" altLang="en-US"/>
          </a:p>
        </p:txBody>
      </p:sp>
      <p:sp>
        <p:nvSpPr>
          <p:cNvPr id="3" name="コンテンツ プレースホルダー 2">
            <a:extLst>
              <a:ext uri="{FF2B5EF4-FFF2-40B4-BE49-F238E27FC236}">
                <a16:creationId xmlns:a16="http://schemas.microsoft.com/office/drawing/2014/main" id="{89124CB5-BAF3-9A79-26C0-3D3BEBBC00C1}"/>
              </a:ext>
            </a:extLst>
          </p:cNvPr>
          <p:cNvSpPr>
            <a:spLocks noGrp="1"/>
          </p:cNvSpPr>
          <p:nvPr>
            <p:ph idx="1"/>
          </p:nvPr>
        </p:nvSpPr>
        <p:spPr/>
        <p:txBody>
          <a:bodyPr/>
          <a:lstStyle/>
          <a:p>
            <a:r>
              <a:rPr kumimoji="1" lang="en-US" altLang="ja-JP" dirty="0"/>
              <a:t>4. Cluster Analysis</a:t>
            </a:r>
            <a:endParaRPr kumimoji="1" lang="ja-JP" altLang="en-US"/>
          </a:p>
        </p:txBody>
      </p:sp>
      <p:sp>
        <p:nvSpPr>
          <p:cNvPr id="4" name="スライド番号プレースホルダー 3">
            <a:extLst>
              <a:ext uri="{FF2B5EF4-FFF2-40B4-BE49-F238E27FC236}">
                <a16:creationId xmlns:a16="http://schemas.microsoft.com/office/drawing/2014/main" id="{1EFC3388-871F-E00C-4C72-B04CC8C5D906}"/>
              </a:ext>
            </a:extLst>
          </p:cNvPr>
          <p:cNvSpPr>
            <a:spLocks noGrp="1"/>
          </p:cNvSpPr>
          <p:nvPr>
            <p:ph type="sldNum" sz="quarter" idx="12"/>
          </p:nvPr>
        </p:nvSpPr>
        <p:spPr/>
        <p:txBody>
          <a:bodyPr/>
          <a:lstStyle/>
          <a:p>
            <a:fld id="{425343EA-DF82-7B46-B82A-D3E5BD486EE3}" type="slidenum">
              <a:rPr kumimoji="1" lang="ja-JP" altLang="en-US" smtClean="0"/>
              <a:t>69</a:t>
            </a:fld>
            <a:endParaRPr kumimoji="1" lang="ja-JP" altLang="en-US"/>
          </a:p>
        </p:txBody>
      </p:sp>
      <p:pic>
        <p:nvPicPr>
          <p:cNvPr id="5" name="図 4">
            <a:extLst>
              <a:ext uri="{FF2B5EF4-FFF2-40B4-BE49-F238E27FC236}">
                <a16:creationId xmlns:a16="http://schemas.microsoft.com/office/drawing/2014/main" id="{42854154-6FF6-EA63-32EB-05B06166E8ED}"/>
              </a:ext>
            </a:extLst>
          </p:cNvPr>
          <p:cNvPicPr>
            <a:picLocks noChangeAspect="1"/>
          </p:cNvPicPr>
          <p:nvPr/>
        </p:nvPicPr>
        <p:blipFill>
          <a:blip r:embed="rId2"/>
          <a:stretch>
            <a:fillRect/>
          </a:stretch>
        </p:blipFill>
        <p:spPr>
          <a:xfrm>
            <a:off x="614680" y="2287705"/>
            <a:ext cx="7772400" cy="3953551"/>
          </a:xfrm>
          <a:prstGeom prst="rect">
            <a:avLst/>
          </a:prstGeom>
        </p:spPr>
      </p:pic>
    </p:spTree>
    <p:extLst>
      <p:ext uri="{BB962C8B-B14F-4D97-AF65-F5344CB8AC3E}">
        <p14:creationId xmlns:p14="http://schemas.microsoft.com/office/powerpoint/2010/main" val="3553092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60900"/>
          </a:xfrm>
        </p:spPr>
        <p:txBody>
          <a:bodyPr>
            <a:normAutofit fontScale="90000"/>
          </a:bodyPr>
          <a:lstStyle/>
          <a:p>
            <a:r>
              <a:rPr kumimoji="1" lang="en-US" altLang="ja-JP" dirty="0"/>
              <a:t>Examples of the output</a:t>
            </a:r>
            <a:endParaRPr kumimoji="1" lang="ja-JP" altLang="en-US" dirty="0"/>
          </a:p>
        </p:txBody>
      </p:sp>
      <p:sp>
        <p:nvSpPr>
          <p:cNvPr id="4" name="スライド番号プレースホルダー 3"/>
          <p:cNvSpPr>
            <a:spLocks noGrp="1"/>
          </p:cNvSpPr>
          <p:nvPr>
            <p:ph type="sldNum" sz="quarter" idx="12"/>
          </p:nvPr>
        </p:nvSpPr>
        <p:spPr/>
        <p:txBody>
          <a:bodyPr/>
          <a:lstStyle/>
          <a:p>
            <a:fld id="{425343EA-DF82-7B46-B82A-D3E5BD486EE3}" type="slidenum">
              <a:rPr kumimoji="1" lang="ja-JP" altLang="en-US" smtClean="0"/>
              <a:t>7</a:t>
            </a:fld>
            <a:endParaRPr kumimoji="1" lang="ja-JP" altLang="en-US" dirty="0"/>
          </a:p>
        </p:txBody>
      </p:sp>
      <p:sp>
        <p:nvSpPr>
          <p:cNvPr id="16" name="テキスト ボックス 15"/>
          <p:cNvSpPr txBox="1"/>
          <p:nvPr/>
        </p:nvSpPr>
        <p:spPr>
          <a:xfrm>
            <a:off x="4703012" y="4384018"/>
            <a:ext cx="4538172" cy="646331"/>
          </a:xfrm>
          <a:prstGeom prst="rect">
            <a:avLst/>
          </a:prstGeom>
          <a:noFill/>
        </p:spPr>
        <p:txBody>
          <a:bodyPr wrap="square" rtlCol="0">
            <a:spAutoFit/>
          </a:bodyPr>
          <a:lstStyle/>
          <a:p>
            <a:r>
              <a:rPr lang="en-US" altLang="ja-JP" dirty="0" err="1"/>
              <a:t>Barchart</a:t>
            </a:r>
            <a:r>
              <a:rPr lang="en-US" altLang="ja-JP" dirty="0"/>
              <a:t> allows you grasp whole microbial structure with taxonomic</a:t>
            </a:r>
            <a:r>
              <a:rPr lang="ja-JP" altLang="en-US" dirty="0"/>
              <a:t> </a:t>
            </a:r>
            <a:r>
              <a:rPr lang="en-US" altLang="ja-JP" dirty="0"/>
              <a:t>depths.</a:t>
            </a:r>
            <a:endParaRPr kumimoji="1" lang="ja-JP" altLang="en-US" dirty="0"/>
          </a:p>
        </p:txBody>
      </p:sp>
      <p:sp>
        <p:nvSpPr>
          <p:cNvPr id="6" name="テキスト ボックス 5"/>
          <p:cNvSpPr txBox="1"/>
          <p:nvPr/>
        </p:nvSpPr>
        <p:spPr>
          <a:xfrm>
            <a:off x="479423" y="1000559"/>
            <a:ext cx="7909324" cy="369332"/>
          </a:xfrm>
          <a:prstGeom prst="rect">
            <a:avLst/>
          </a:prstGeom>
          <a:noFill/>
        </p:spPr>
        <p:txBody>
          <a:bodyPr wrap="none" rtlCol="0">
            <a:spAutoFit/>
          </a:bodyPr>
          <a:lstStyle/>
          <a:p>
            <a:r>
              <a:rPr lang="en-US" altLang="ja-JP" dirty="0"/>
              <a:t>It generates commands for the statistics package “R” and displays figures as below.</a:t>
            </a:r>
            <a:endParaRPr kumimoji="1" lang="ja-JP" altLang="en-US" dirty="0"/>
          </a:p>
        </p:txBody>
      </p:sp>
      <p:pic>
        <p:nvPicPr>
          <p:cNvPr id="3" name="図 2"/>
          <p:cNvPicPr>
            <a:picLocks noChangeAspect="1"/>
          </p:cNvPicPr>
          <p:nvPr/>
        </p:nvPicPr>
        <p:blipFill>
          <a:blip r:embed="rId3"/>
          <a:stretch>
            <a:fillRect/>
          </a:stretch>
        </p:blipFill>
        <p:spPr>
          <a:xfrm>
            <a:off x="457200" y="1322851"/>
            <a:ext cx="4245812" cy="3879793"/>
          </a:xfrm>
          <a:prstGeom prst="rect">
            <a:avLst/>
          </a:prstGeom>
        </p:spPr>
      </p:pic>
      <p:pic>
        <p:nvPicPr>
          <p:cNvPr id="7" name="図 6"/>
          <p:cNvPicPr>
            <a:picLocks noChangeAspect="1"/>
          </p:cNvPicPr>
          <p:nvPr/>
        </p:nvPicPr>
        <p:blipFill>
          <a:blip r:embed="rId4"/>
          <a:stretch>
            <a:fillRect/>
          </a:stretch>
        </p:blipFill>
        <p:spPr>
          <a:xfrm>
            <a:off x="4827833" y="1369891"/>
            <a:ext cx="4156282" cy="2970173"/>
          </a:xfrm>
          <a:prstGeom prst="rect">
            <a:avLst/>
          </a:prstGeom>
        </p:spPr>
      </p:pic>
      <p:pic>
        <p:nvPicPr>
          <p:cNvPr id="10" name="図 9"/>
          <p:cNvPicPr>
            <a:picLocks noChangeAspect="1"/>
          </p:cNvPicPr>
          <p:nvPr/>
        </p:nvPicPr>
        <p:blipFill>
          <a:blip r:embed="rId5"/>
          <a:stretch>
            <a:fillRect/>
          </a:stretch>
        </p:blipFill>
        <p:spPr>
          <a:xfrm>
            <a:off x="331704" y="5438518"/>
            <a:ext cx="7026774" cy="917832"/>
          </a:xfrm>
          <a:prstGeom prst="rect">
            <a:avLst/>
          </a:prstGeom>
        </p:spPr>
      </p:pic>
      <p:sp>
        <p:nvSpPr>
          <p:cNvPr id="14" name="テキスト ボックス 13"/>
          <p:cNvSpPr txBox="1"/>
          <p:nvPr/>
        </p:nvSpPr>
        <p:spPr>
          <a:xfrm>
            <a:off x="1188096" y="6396335"/>
            <a:ext cx="5992275" cy="369332"/>
          </a:xfrm>
          <a:prstGeom prst="rect">
            <a:avLst/>
          </a:prstGeom>
          <a:noFill/>
        </p:spPr>
        <p:txBody>
          <a:bodyPr wrap="square" rtlCol="0">
            <a:spAutoFit/>
          </a:bodyPr>
          <a:lstStyle/>
          <a:p>
            <a:r>
              <a:rPr kumimoji="1" lang="en-US" altLang="ja-JP" dirty="0"/>
              <a:t>You</a:t>
            </a:r>
            <a:r>
              <a:rPr kumimoji="1" lang="ja-JP" altLang="en-US" dirty="0"/>
              <a:t> </a:t>
            </a:r>
            <a:r>
              <a:rPr kumimoji="1" lang="en-US" altLang="ja-JP" dirty="0"/>
              <a:t>can</a:t>
            </a:r>
            <a:r>
              <a:rPr kumimoji="1" lang="ja-JP" altLang="en-US" dirty="0"/>
              <a:t> </a:t>
            </a:r>
            <a:r>
              <a:rPr kumimoji="1" lang="en-US" altLang="ja-JP" dirty="0"/>
              <a:t>save</a:t>
            </a:r>
            <a:r>
              <a:rPr kumimoji="1" lang="ja-JP" altLang="en-US" dirty="0"/>
              <a:t> </a:t>
            </a:r>
            <a:r>
              <a:rPr kumimoji="1" lang="en-US" altLang="ja-JP" dirty="0"/>
              <a:t>and</a:t>
            </a:r>
            <a:r>
              <a:rPr kumimoji="1" lang="ja-JP" altLang="en-US" dirty="0"/>
              <a:t> </a:t>
            </a:r>
            <a:r>
              <a:rPr kumimoji="1" lang="en-US" altLang="ja-JP" dirty="0"/>
              <a:t>import</a:t>
            </a:r>
            <a:r>
              <a:rPr kumimoji="1" lang="ja-JP" altLang="en-US" dirty="0"/>
              <a:t> </a:t>
            </a:r>
            <a:r>
              <a:rPr kumimoji="1" lang="en-US" altLang="ja-JP" dirty="0"/>
              <a:t>color</a:t>
            </a:r>
            <a:r>
              <a:rPr kumimoji="1" lang="ja-JP" altLang="en-US" dirty="0"/>
              <a:t> </a:t>
            </a:r>
            <a:r>
              <a:rPr kumimoji="1" lang="en-US" altLang="ja-JP" dirty="0"/>
              <a:t>settings</a:t>
            </a:r>
            <a:r>
              <a:rPr kumimoji="1" lang="ja-JP" altLang="en-US" dirty="0"/>
              <a:t> </a:t>
            </a:r>
            <a:r>
              <a:rPr kumimoji="1" lang="en-US" altLang="ja-JP" dirty="0"/>
              <a:t>for</a:t>
            </a:r>
            <a:r>
              <a:rPr kumimoji="1" lang="ja-JP" altLang="en-US" dirty="0"/>
              <a:t> </a:t>
            </a:r>
            <a:r>
              <a:rPr kumimoji="1" lang="en-US" altLang="ja-JP" dirty="0"/>
              <a:t>the</a:t>
            </a:r>
            <a:r>
              <a:rPr kumimoji="1" lang="ja-JP" altLang="en-US" dirty="0"/>
              <a:t> </a:t>
            </a:r>
            <a:r>
              <a:rPr kumimoji="1" lang="en-US" altLang="ja-JP" dirty="0" err="1"/>
              <a:t>barplot</a:t>
            </a:r>
            <a:r>
              <a:rPr kumimoji="1" lang="en-US" altLang="ja-JP" dirty="0"/>
              <a:t>.</a:t>
            </a:r>
            <a:endParaRPr kumimoji="1" lang="ja-JP" altLang="en-US" dirty="0"/>
          </a:p>
        </p:txBody>
      </p:sp>
      <p:sp>
        <p:nvSpPr>
          <p:cNvPr id="18" name="円/楕円 17"/>
          <p:cNvSpPr/>
          <p:nvPr/>
        </p:nvSpPr>
        <p:spPr>
          <a:xfrm>
            <a:off x="1975387" y="5269126"/>
            <a:ext cx="2320294" cy="627196"/>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014171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71631"/>
            <a:ext cx="9324202" cy="1143000"/>
          </a:xfrm>
        </p:spPr>
        <p:txBody>
          <a:bodyPr>
            <a:normAutofit/>
          </a:bodyPr>
          <a:lstStyle/>
          <a:p>
            <a:r>
              <a:rPr kumimoji="1" lang="en-US" altLang="ja-JP" dirty="0"/>
              <a:t>Hardware and software requirement</a:t>
            </a:r>
            <a:endParaRPr kumimoji="1" lang="ja-JP" altLang="en-US" dirty="0"/>
          </a:p>
        </p:txBody>
      </p:sp>
      <p:sp>
        <p:nvSpPr>
          <p:cNvPr id="3" name="コンテンツ プレースホルダー 2"/>
          <p:cNvSpPr>
            <a:spLocks noGrp="1"/>
          </p:cNvSpPr>
          <p:nvPr>
            <p:ph idx="1"/>
          </p:nvPr>
        </p:nvSpPr>
        <p:spPr>
          <a:xfrm>
            <a:off x="457200" y="1417638"/>
            <a:ext cx="8229600" cy="4938712"/>
          </a:xfrm>
        </p:spPr>
        <p:txBody>
          <a:bodyPr>
            <a:normAutofit fontScale="92500" lnSpcReduction="10000"/>
          </a:bodyPr>
          <a:lstStyle/>
          <a:p>
            <a:r>
              <a:rPr lang="en-US" altLang="ja-JP" dirty="0"/>
              <a:t>Mac OSX </a:t>
            </a:r>
            <a:r>
              <a:rPr lang="ja-JP" altLang="en-US" dirty="0"/>
              <a:t>（</a:t>
            </a:r>
            <a:r>
              <a:rPr lang="en-US" altLang="ja-JP" dirty="0"/>
              <a:t>higher version</a:t>
            </a:r>
            <a:r>
              <a:rPr lang="ja-JP" altLang="en-US"/>
              <a:t> </a:t>
            </a:r>
            <a:r>
              <a:rPr lang="en-US" altLang="ja-JP" dirty="0"/>
              <a:t>recommended</a:t>
            </a:r>
            <a:r>
              <a:rPr lang="ja-JP" altLang="en-US"/>
              <a:t>）</a:t>
            </a:r>
            <a:endParaRPr lang="en-US" altLang="ja-JP" dirty="0"/>
          </a:p>
          <a:p>
            <a:pPr lvl="1"/>
            <a:r>
              <a:rPr lang="en-US" altLang="ja-JP" dirty="0" err="1"/>
              <a:t>OTUMAMiII</a:t>
            </a:r>
            <a:r>
              <a:rPr lang="en-US" altLang="ja-JP" dirty="0"/>
              <a:t> does not work on other operating systems even with FileMaker Pro. </a:t>
            </a:r>
          </a:p>
          <a:p>
            <a:r>
              <a:rPr kumimoji="1" lang="en-US" altLang="ja-JP" dirty="0"/>
              <a:t>Memory more than</a:t>
            </a:r>
            <a:r>
              <a:rPr lang="en-US" altLang="ja-JP" dirty="0"/>
              <a:t> </a:t>
            </a:r>
            <a:r>
              <a:rPr kumimoji="1" lang="en-US" altLang="ja-JP" dirty="0"/>
              <a:t>8GB</a:t>
            </a:r>
          </a:p>
          <a:p>
            <a:r>
              <a:rPr lang="en-US" altLang="ja-JP" dirty="0"/>
              <a:t>FileMaker Pro (higher than Ver12)</a:t>
            </a:r>
          </a:p>
          <a:p>
            <a:r>
              <a:rPr kumimoji="1" lang="en-US" altLang="ja-JP" dirty="0"/>
              <a:t>QIIME2 (Needs not be on the same machine)</a:t>
            </a:r>
          </a:p>
          <a:p>
            <a:pPr lvl="1"/>
            <a:r>
              <a:rPr lang="en-US" altLang="ja-JP" dirty="0" err="1"/>
              <a:t>Caporaso</a:t>
            </a:r>
            <a:r>
              <a:rPr lang="en-US" altLang="ja-JP" dirty="0"/>
              <a:t> Lab at University of Colorado</a:t>
            </a:r>
          </a:p>
          <a:p>
            <a:pPr lvl="1"/>
            <a:r>
              <a:rPr lang="en-US" altLang="ja-JP" dirty="0">
                <a:effectLst/>
                <a:latin typeface="Times"/>
              </a:rPr>
              <a:t>https://qiime2.org</a:t>
            </a:r>
            <a:endParaRPr lang="en-US" altLang="ja-JP" dirty="0"/>
          </a:p>
          <a:p>
            <a:r>
              <a:rPr lang="en-US" altLang="ja-JP" dirty="0"/>
              <a:t>R</a:t>
            </a:r>
          </a:p>
          <a:p>
            <a:pPr lvl="1"/>
            <a:r>
              <a:rPr lang="en-US" altLang="ja-JP" dirty="0">
                <a:hlinkClick r:id="rId3"/>
              </a:rPr>
              <a:t>http://www.r-project.org</a:t>
            </a:r>
            <a:endParaRPr lang="en-US" altLang="ja-JP" dirty="0"/>
          </a:p>
        </p:txBody>
      </p:sp>
      <p:sp>
        <p:nvSpPr>
          <p:cNvPr id="4" name="スライド番号プレースホルダー 3"/>
          <p:cNvSpPr>
            <a:spLocks noGrp="1"/>
          </p:cNvSpPr>
          <p:nvPr>
            <p:ph type="sldNum" sz="quarter" idx="12"/>
          </p:nvPr>
        </p:nvSpPr>
        <p:spPr/>
        <p:txBody>
          <a:bodyPr/>
          <a:lstStyle/>
          <a:p>
            <a:fld id="{3344D996-30D0-BA44-9AB6-B47B9ACCAB9B}" type="slidenum">
              <a:rPr kumimoji="1" lang="ja-JP" altLang="en-US" smtClean="0"/>
              <a:t>8</a:t>
            </a:fld>
            <a:endParaRPr kumimoji="1" lang="ja-JP" altLang="en-US"/>
          </a:p>
        </p:txBody>
      </p:sp>
    </p:spTree>
    <p:extLst>
      <p:ext uri="{BB962C8B-B14F-4D97-AF65-F5344CB8AC3E}">
        <p14:creationId xmlns:p14="http://schemas.microsoft.com/office/powerpoint/2010/main" val="205792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Security and responsibility</a:t>
            </a:r>
            <a:endParaRPr kumimoji="1" lang="ja-JP" altLang="en-US" dirty="0"/>
          </a:p>
        </p:txBody>
      </p:sp>
      <p:sp>
        <p:nvSpPr>
          <p:cNvPr id="3" name="コンテンツ プレースホルダー 2"/>
          <p:cNvSpPr>
            <a:spLocks noGrp="1"/>
          </p:cNvSpPr>
          <p:nvPr>
            <p:ph idx="1"/>
          </p:nvPr>
        </p:nvSpPr>
        <p:spPr/>
        <p:txBody>
          <a:bodyPr>
            <a:normAutofit fontScale="70000" lnSpcReduction="20000"/>
          </a:bodyPr>
          <a:lstStyle/>
          <a:p>
            <a:r>
              <a:rPr lang="en-US" altLang="ja-JP" dirty="0"/>
              <a:t>This software (</a:t>
            </a:r>
            <a:r>
              <a:rPr lang="en-US" altLang="ja-JP" dirty="0" err="1"/>
              <a:t>OTUMAMiII</a:t>
            </a:r>
            <a:r>
              <a:rPr lang="en-US" altLang="ja-JP" dirty="0"/>
              <a:t>) is available for free, regardless of whether it is used for commercial purposes (including in-company use) or non-commercial purposes. However, it requires FileMaker Pro to run. FileMaker Pro is a product of Claris International Inc. and is sold for a fee, but a free evaluation version is also available.</a:t>
            </a:r>
          </a:p>
          <a:p>
            <a:r>
              <a:rPr lang="en-US" altLang="ja-JP" dirty="0"/>
              <a:t>The copyright of </a:t>
            </a:r>
            <a:r>
              <a:rPr lang="en-US" altLang="ja-JP" dirty="0" err="1"/>
              <a:t>OTUMAMiII</a:t>
            </a:r>
            <a:r>
              <a:rPr lang="en-US" altLang="ja-JP" dirty="0"/>
              <a:t> belongs to Hiroyasu Satoh.</a:t>
            </a:r>
          </a:p>
          <a:p>
            <a:r>
              <a:rPr lang="en-US" altLang="ja-JP" dirty="0"/>
              <a:t>The author shall not be held liable for any damages (including data loss) caused by the use of this software. Furthermore, the author shall not be held liable for any damages (including data loss) caused by the downloading, copying, or redistribution of this software.</a:t>
            </a:r>
          </a:p>
          <a:p>
            <a:r>
              <a:rPr lang="en-US" altLang="ja-JP" dirty="0"/>
              <a:t>Contact</a:t>
            </a:r>
          </a:p>
          <a:p>
            <a:pPr lvl="1"/>
            <a:r>
              <a:rPr lang="en-US" altLang="ja-JP" dirty="0"/>
              <a:t>If you have any questions or clarifications, or request to modify or improve </a:t>
            </a:r>
            <a:r>
              <a:rPr lang="en-US" altLang="ja-JP" dirty="0" err="1"/>
              <a:t>OTUMAMiII</a:t>
            </a:r>
            <a:r>
              <a:rPr lang="en-US" altLang="ja-JP" dirty="0"/>
              <a:t>, feel free to contact me at</a:t>
            </a:r>
          </a:p>
          <a:p>
            <a:pPr lvl="2"/>
            <a:r>
              <a:rPr lang="en-US" altLang="ja-JP" dirty="0">
                <a:hlinkClick r:id="rId3"/>
              </a:rPr>
              <a:t>hiroyasu@edu.k.u-tokyo.ac.jp</a:t>
            </a:r>
            <a:r>
              <a:rPr lang="en-US" altLang="ja-JP" dirty="0"/>
              <a:t> </a:t>
            </a:r>
            <a:r>
              <a:rPr lang="ja-JP" altLang="en-US" dirty="0"/>
              <a:t>（</a:t>
            </a:r>
            <a:r>
              <a:rPr lang="en-US" altLang="ja-JP" dirty="0"/>
              <a:t>Hiroyasu Satoh</a:t>
            </a:r>
            <a:r>
              <a:rPr lang="ja-JP" altLang="en-US" dirty="0"/>
              <a:t>）</a:t>
            </a:r>
            <a:endParaRPr lang="en-US" altLang="ja-JP" dirty="0"/>
          </a:p>
          <a:p>
            <a:pPr lvl="2"/>
            <a:r>
              <a:rPr kumimoji="1" lang="en-US" altLang="ja-JP" dirty="0"/>
              <a:t>Do not contact FileMaker Inc.</a:t>
            </a:r>
          </a:p>
        </p:txBody>
      </p:sp>
      <p:sp>
        <p:nvSpPr>
          <p:cNvPr id="4" name="スライド番号プレースホルダー 3"/>
          <p:cNvSpPr>
            <a:spLocks noGrp="1"/>
          </p:cNvSpPr>
          <p:nvPr>
            <p:ph type="sldNum" sz="quarter" idx="12"/>
          </p:nvPr>
        </p:nvSpPr>
        <p:spPr/>
        <p:txBody>
          <a:bodyPr/>
          <a:lstStyle/>
          <a:p>
            <a:fld id="{3344D996-30D0-BA44-9AB6-B47B9ACCAB9B}" type="slidenum">
              <a:rPr kumimoji="1" lang="ja-JP" altLang="en-US" smtClean="0"/>
              <a:t>9</a:t>
            </a:fld>
            <a:endParaRPr kumimoji="1" lang="ja-JP" altLang="en-US"/>
          </a:p>
        </p:txBody>
      </p:sp>
    </p:spTree>
    <p:extLst>
      <p:ext uri="{BB962C8B-B14F-4D97-AF65-F5344CB8AC3E}">
        <p14:creationId xmlns:p14="http://schemas.microsoft.com/office/powerpoint/2010/main" val="3464818319"/>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37087</TotalTime>
  <Words>2703</Words>
  <Application>Microsoft Macintosh PowerPoint</Application>
  <PresentationFormat>画面に合わせる (4:3)</PresentationFormat>
  <Paragraphs>369</Paragraphs>
  <Slides>69</Slides>
  <Notes>5</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69</vt:i4>
      </vt:variant>
    </vt:vector>
  </HeadingPairs>
  <TitlesOfParts>
    <vt:vector size="75" baseType="lpstr">
      <vt:lpstr>Osaka</vt:lpstr>
      <vt:lpstr>Times</vt:lpstr>
      <vt:lpstr>Arial</vt:lpstr>
      <vt:lpstr>Calibri</vt:lpstr>
      <vt:lpstr>Wingdings</vt:lpstr>
      <vt:lpstr>ホワイト</vt:lpstr>
      <vt:lpstr>OTUMAMiII V1.0   Tutorial Dec.8, 2024 Hiroyasu Satoh</vt:lpstr>
      <vt:lpstr>Introduction</vt:lpstr>
      <vt:lpstr>OTUMAMiII</vt:lpstr>
      <vt:lpstr>Examples of the output</vt:lpstr>
      <vt:lpstr>Examples of the output</vt:lpstr>
      <vt:lpstr>Examples of the output</vt:lpstr>
      <vt:lpstr>Examples of the output</vt:lpstr>
      <vt:lpstr>Hardware and software requirement</vt:lpstr>
      <vt:lpstr>Security and responsibility</vt:lpstr>
      <vt:lpstr>Working with OTUMAMiII</vt:lpstr>
      <vt:lpstr>1. Open OTUMAMiII (1/2)</vt:lpstr>
      <vt:lpstr>1. Open OTUMAMiII (1/2)</vt:lpstr>
      <vt:lpstr>2. Importing Data</vt:lpstr>
      <vt:lpstr>2. Importing Data</vt:lpstr>
      <vt:lpstr>PowerPoint プレゼンテーション</vt:lpstr>
      <vt:lpstr>Basic Heatmap Page(1)</vt:lpstr>
      <vt:lpstr>Basic Heatmap Page(2)</vt:lpstr>
      <vt:lpstr>Basic Heatmap Page(3)</vt:lpstr>
      <vt:lpstr>Basic Heatmap Page(4)</vt:lpstr>
      <vt:lpstr>Basic Heatmap Page(5)</vt:lpstr>
      <vt:lpstr>Basic Heatmap Page(6)</vt:lpstr>
      <vt:lpstr>Basic Heatmap Page(7)</vt:lpstr>
      <vt:lpstr>Basic Heatmap Page(8)</vt:lpstr>
      <vt:lpstr>Basic Heatmap Page(9)</vt:lpstr>
      <vt:lpstr>Basic Heatmap Page(10)</vt:lpstr>
      <vt:lpstr>Basic Heatmap Page(11)</vt:lpstr>
      <vt:lpstr>Basic Heatmap Page(12)</vt:lpstr>
      <vt:lpstr>Basic Heatmap Page(13)</vt:lpstr>
      <vt:lpstr>Basic Heatmap Page(13)</vt:lpstr>
      <vt:lpstr>Super Heatmap Introduction(1)</vt:lpstr>
      <vt:lpstr>Super Heatmap Introduction(2)</vt:lpstr>
      <vt:lpstr>Super Heatmap Introduction(3)</vt:lpstr>
      <vt:lpstr>Super Heatmap Introduction(4)</vt:lpstr>
      <vt:lpstr>Super Heatmap Introduction(5)</vt:lpstr>
      <vt:lpstr>Super Heatmap Introduction(6)</vt:lpstr>
      <vt:lpstr>Super Heatmap Introduction(7)</vt:lpstr>
      <vt:lpstr>Super Heatmap Introduction(8)</vt:lpstr>
      <vt:lpstr>Super Heatmap Introduction(9)</vt:lpstr>
      <vt:lpstr>Super Heatmap Introduction(10)</vt:lpstr>
      <vt:lpstr>Super Heatmap Advanced(1)</vt:lpstr>
      <vt:lpstr>Super Heatmap Advanced(2)</vt:lpstr>
      <vt:lpstr>Super Heatmap Advanced(2)</vt:lpstr>
      <vt:lpstr>Super Heatmap Advanced(2)</vt:lpstr>
      <vt:lpstr>Super Heatmap Advanced(3)</vt:lpstr>
      <vt:lpstr>Super Heatmap Advanced(4)</vt:lpstr>
      <vt:lpstr>Super Heatmap Advanced(5)</vt:lpstr>
      <vt:lpstr>Super Heatmap Advanced(6)</vt:lpstr>
      <vt:lpstr>Super Heatmap Advanced(7)</vt:lpstr>
      <vt:lpstr>Super Heatmap Advanced(8)</vt:lpstr>
      <vt:lpstr>Super Heatmap Advanced(9)</vt:lpstr>
      <vt:lpstr>Super Heatmap Advanced(10)</vt:lpstr>
      <vt:lpstr>Super Heatmap Advanced(11)</vt:lpstr>
      <vt:lpstr>Super Heatmap Advanced(12)</vt:lpstr>
      <vt:lpstr>Super Heatmap Advanced(13)</vt:lpstr>
      <vt:lpstr>Barchart (1)</vt:lpstr>
      <vt:lpstr>Barchart (2)</vt:lpstr>
      <vt:lpstr>Barchart (3)</vt:lpstr>
      <vt:lpstr>Barchart (4)</vt:lpstr>
      <vt:lpstr>Barchart (5)</vt:lpstr>
      <vt:lpstr>Barchart (6)</vt:lpstr>
      <vt:lpstr>Barchart (7)</vt:lpstr>
      <vt:lpstr>Barchart (8)</vt:lpstr>
      <vt:lpstr>Barchart (9)</vt:lpstr>
      <vt:lpstr>Barchart (10)</vt:lpstr>
      <vt:lpstr>Barchart (11)</vt:lpstr>
      <vt:lpstr>Barchart (12)</vt:lpstr>
      <vt:lpstr>Barchart (13)</vt:lpstr>
      <vt:lpstr>Barchart (14)</vt:lpstr>
      <vt:lpstr>Barchart (15)</vt:lpstr>
    </vt:vector>
  </TitlesOfParts>
  <Company>東京大学</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OTUMAMi   Quick Reference</dc:title>
  <dc:creator>Hiroyasu Satoh</dc:creator>
  <cp:lastModifiedBy>佐藤　弘泰</cp:lastModifiedBy>
  <cp:revision>1189</cp:revision>
  <cp:lastPrinted>2012-12-02T09:36:20Z</cp:lastPrinted>
  <dcterms:created xsi:type="dcterms:W3CDTF">2012-11-24T08:38:26Z</dcterms:created>
  <dcterms:modified xsi:type="dcterms:W3CDTF">2024-12-08T09:55:58Z</dcterms:modified>
</cp:coreProperties>
</file>